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5" r:id="rId2"/>
    <p:sldId id="264" r:id="rId3"/>
  </p:sldIdLst>
  <p:sldSz cx="15119350" cy="10693400"/>
  <p:notesSz cx="15125700" cy="10693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3"/>
    <p:restoredTop sz="97554"/>
  </p:normalViewPr>
  <p:slideViewPr>
    <p:cSldViewPr>
      <p:cViewPr>
        <p:scale>
          <a:sx n="80" d="100"/>
          <a:sy n="80" d="100"/>
        </p:scale>
        <p:origin x="259" y="-1478"/>
      </p:cViewPr>
      <p:guideLst>
        <p:guide orient="horz" pos="2880"/>
        <p:guide pos="21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3951" y="3314954"/>
            <a:ext cx="12851448"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7903" y="5988304"/>
            <a:ext cx="1058354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55968" y="2459482"/>
            <a:ext cx="657691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6465" y="2459482"/>
            <a:ext cx="6576917"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5968" y="427737"/>
            <a:ext cx="13607415"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55968" y="2459483"/>
            <a:ext cx="1360741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40579" y="9944862"/>
            <a:ext cx="483819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5968" y="9944862"/>
            <a:ext cx="3477451"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3/24/2025</a:t>
            </a:fld>
            <a:endParaRPr lang="en-US"/>
          </a:p>
        </p:txBody>
      </p:sp>
      <p:sp>
        <p:nvSpPr>
          <p:cNvPr id="6" name="Holder 6"/>
          <p:cNvSpPr>
            <a:spLocks noGrp="1"/>
          </p:cNvSpPr>
          <p:nvPr>
            <p:ph type="sldNum" sz="quarter" idx="7"/>
          </p:nvPr>
        </p:nvSpPr>
        <p:spPr>
          <a:xfrm>
            <a:off x="10885932" y="9944862"/>
            <a:ext cx="3477451"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Yu Gothic" panose="020B0400000000000000" pitchFamily="34" charset="-128"/>
          <a:ea typeface="+mj-ea"/>
          <a:cs typeface="+mj-cs"/>
        </a:defRPr>
      </a:lvl1pPr>
    </p:titleStyle>
    <p:bodyStyle>
      <a:lvl1pPr marL="0">
        <a:defRPr b="0" i="0">
          <a:latin typeface="Yu Gothic" panose="020B0400000000000000" pitchFamily="34" charset="-128"/>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1.png"/><Relationship Id="rId18" Type="http://schemas.openxmlformats.org/officeDocument/2006/relationships/image" Target="../media/image21.svg"/><Relationship Id="rId3" Type="http://schemas.openxmlformats.org/officeDocument/2006/relationships/image" Target="../media/image4.png"/><Relationship Id="rId21" Type="http://schemas.openxmlformats.org/officeDocument/2006/relationships/image" Target="../media/image17.png"/><Relationship Id="rId7" Type="http://schemas.openxmlformats.org/officeDocument/2006/relationships/image" Target="../media/image8.png"/><Relationship Id="rId12" Type="http://schemas.openxmlformats.org/officeDocument/2006/relationships/image" Target="../media/image15.svg"/><Relationship Id="rId17" Type="http://schemas.openxmlformats.org/officeDocument/2006/relationships/image" Target="../media/image15.png"/><Relationship Id="rId2" Type="http://schemas.openxmlformats.org/officeDocument/2006/relationships/slideLayout" Target="../slideLayouts/slideLayout5.xml"/><Relationship Id="rId16" Type="http://schemas.openxmlformats.org/officeDocument/2006/relationships/image" Target="../media/image14.png"/><Relationship Id="rId20" Type="http://schemas.openxmlformats.org/officeDocument/2006/relationships/hyperlink" Target="https://j-crewproject.jp/trade-and-shipping-videos/" TargetMode="External"/><Relationship Id="rId1" Type="http://schemas.openxmlformats.org/officeDocument/2006/relationships/vmlDrawing" Target="../drawings/vmlDrawing1.vml"/><Relationship Id="rId6" Type="http://schemas.openxmlformats.org/officeDocument/2006/relationships/image" Target="../media/image9.svg"/><Relationship Id="rId11" Type="http://schemas.openxmlformats.org/officeDocument/2006/relationships/image" Target="../media/image10.png"/><Relationship Id="rId24" Type="http://schemas.openxmlformats.org/officeDocument/2006/relationships/image" Target="../media/image6.emf"/><Relationship Id="rId5" Type="http://schemas.openxmlformats.org/officeDocument/2006/relationships/image" Target="../media/image7.png"/><Relationship Id="rId15" Type="http://schemas.openxmlformats.org/officeDocument/2006/relationships/image" Target="../media/image13.png"/><Relationship Id="rId23" Type="http://schemas.openxmlformats.org/officeDocument/2006/relationships/oleObject" Target="../embeddings/oleObject1.bin"/><Relationship Id="rId10" Type="http://schemas.openxmlformats.org/officeDocument/2006/relationships/image" Target="../media/image13.svg"/><Relationship Id="rId19" Type="http://schemas.openxmlformats.org/officeDocument/2006/relationships/image" Target="../media/image16.png"/><Relationship Id="rId4" Type="http://schemas.openxmlformats.org/officeDocument/2006/relationships/image" Target="../media/image7.svg"/><Relationship Id="rId9" Type="http://schemas.openxmlformats.org/officeDocument/2006/relationships/image" Target="../media/image9.png"/><Relationship Id="rId14" Type="http://schemas.openxmlformats.org/officeDocument/2006/relationships/image" Target="../media/image12.pn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66A4882-FE63-F96E-9415-3C2C980B30A3}"/>
              </a:ext>
            </a:extLst>
          </p:cNvPr>
          <p:cNvSpPr txBox="1">
            <a:spLocks/>
          </p:cNvSpPr>
          <p:nvPr/>
        </p:nvSpPr>
        <p:spPr>
          <a:xfrm>
            <a:off x="9134467" y="4737100"/>
            <a:ext cx="4403124" cy="443711"/>
          </a:xfrm>
          <a:prstGeom prst="rect">
            <a:avLst/>
          </a:prstGeom>
        </p:spPr>
        <p:txBody>
          <a:bodyPr vert="horz" wrap="square" lIns="0" tIns="12700" rIns="0" bIns="0" rtlCol="0">
            <a:spAutoFit/>
          </a:bodyPr>
          <a:lstStyle>
            <a:lvl1pPr>
              <a:defRPr b="0" i="0">
                <a:latin typeface="Yu Gothic" panose="020B0400000000000000" pitchFamily="34" charset="-128"/>
                <a:ea typeface="+mj-ea"/>
                <a:cs typeface="+mj-cs"/>
              </a:defRPr>
            </a:lvl1pPr>
          </a:lstStyle>
          <a:p>
            <a:pPr marL="12700" algn="ctr">
              <a:spcBef>
                <a:spcPts val="100"/>
              </a:spcBef>
            </a:pPr>
            <a:r>
              <a:rPr lang="ja-JP" altLang="en-US" sz="2800" b="1" spc="300" dirty="0">
                <a:solidFill>
                  <a:schemeClr val="tx2"/>
                </a:solidFill>
                <a:latin typeface="游ゴシック" panose="020B0400000000000000" pitchFamily="50" charset="-128"/>
                <a:ea typeface="游ゴシック" panose="020B0400000000000000" pitchFamily="50" charset="-128"/>
              </a:rPr>
              <a:t>教師用指導案</a:t>
            </a:r>
          </a:p>
        </p:txBody>
      </p:sp>
      <p:sp>
        <p:nvSpPr>
          <p:cNvPr id="5" name="object 5">
            <a:extLst>
              <a:ext uri="{FF2B5EF4-FFF2-40B4-BE49-F238E27FC236}">
                <a16:creationId xmlns:a16="http://schemas.microsoft.com/office/drawing/2014/main" id="{55FC4D1D-4AAF-5F6B-9C2B-2C1D355154D9}"/>
              </a:ext>
            </a:extLst>
          </p:cNvPr>
          <p:cNvSpPr txBox="1"/>
          <p:nvPr/>
        </p:nvSpPr>
        <p:spPr>
          <a:xfrm>
            <a:off x="9540875" y="7368426"/>
            <a:ext cx="1719580" cy="182101"/>
          </a:xfrm>
          <a:prstGeom prst="rect">
            <a:avLst/>
          </a:prstGeom>
        </p:spPr>
        <p:txBody>
          <a:bodyPr vert="horz" wrap="square" lIns="0" tIns="12700" rIns="0" bIns="0" rtlCol="0">
            <a:spAutoFit/>
          </a:bodyPr>
          <a:lstStyle/>
          <a:p>
            <a:pPr marL="12700">
              <a:lnSpc>
                <a:spcPct val="100000"/>
              </a:lnSpc>
              <a:spcBef>
                <a:spcPts val="100"/>
              </a:spcBef>
            </a:pPr>
            <a:r>
              <a:rPr sz="1100" spc="155" dirty="0">
                <a:solidFill>
                  <a:srgbClr val="231916"/>
                </a:solidFill>
                <a:latin typeface="Microsoft JhengHei Light"/>
                <a:cs typeface="Microsoft JhengHei Light"/>
              </a:rPr>
              <a:t>1</a:t>
            </a:r>
            <a:r>
              <a:rPr sz="1100" spc="-15" dirty="0">
                <a:solidFill>
                  <a:srgbClr val="231916"/>
                </a:solidFill>
                <a:latin typeface="Microsoft JhengHei Light"/>
                <a:cs typeface="Microsoft JhengHei Light"/>
              </a:rPr>
              <a:t>. </a:t>
            </a:r>
            <a:r>
              <a:rPr lang="ja-JP" altLang="en-US" sz="1100" spc="-15" dirty="0">
                <a:solidFill>
                  <a:srgbClr val="231916"/>
                </a:solidFill>
                <a:latin typeface="Microsoft JhengHei Light"/>
                <a:cs typeface="Microsoft JhengHei Light"/>
              </a:rPr>
              <a:t>表紙</a:t>
            </a:r>
            <a:endParaRPr sz="1100" dirty="0">
              <a:latin typeface="Microsoft JhengHei Light"/>
              <a:cs typeface="Microsoft JhengHei Light"/>
            </a:endParaRPr>
          </a:p>
        </p:txBody>
      </p:sp>
      <p:sp>
        <p:nvSpPr>
          <p:cNvPr id="6" name="object 6">
            <a:extLst>
              <a:ext uri="{FF2B5EF4-FFF2-40B4-BE49-F238E27FC236}">
                <a16:creationId xmlns:a16="http://schemas.microsoft.com/office/drawing/2014/main" id="{F22A5E24-A595-105F-BA42-FC77F0C984B6}"/>
              </a:ext>
            </a:extLst>
          </p:cNvPr>
          <p:cNvSpPr txBox="1"/>
          <p:nvPr/>
        </p:nvSpPr>
        <p:spPr>
          <a:xfrm>
            <a:off x="9540875" y="7673251"/>
            <a:ext cx="1782382" cy="182101"/>
          </a:xfrm>
          <a:prstGeom prst="rect">
            <a:avLst/>
          </a:prstGeom>
        </p:spPr>
        <p:txBody>
          <a:bodyPr vert="horz" wrap="square" lIns="0" tIns="12700" rIns="0" bIns="0" rtlCol="0">
            <a:spAutoFit/>
          </a:bodyPr>
          <a:lstStyle/>
          <a:p>
            <a:pPr marL="12700">
              <a:lnSpc>
                <a:spcPct val="100000"/>
              </a:lnSpc>
              <a:spcBef>
                <a:spcPts val="100"/>
              </a:spcBef>
            </a:pPr>
            <a:r>
              <a:rPr sz="1100" spc="70" dirty="0">
                <a:solidFill>
                  <a:srgbClr val="231916"/>
                </a:solidFill>
                <a:latin typeface="Microsoft JhengHei Light"/>
                <a:cs typeface="Microsoft JhengHei Light"/>
              </a:rPr>
              <a:t>2</a:t>
            </a:r>
            <a:r>
              <a:rPr sz="1100" spc="10" dirty="0">
                <a:solidFill>
                  <a:srgbClr val="231916"/>
                </a:solidFill>
                <a:latin typeface="Microsoft JhengHei Light"/>
                <a:cs typeface="Microsoft JhengHei Light"/>
              </a:rPr>
              <a:t>.</a:t>
            </a:r>
            <a:r>
              <a:rPr lang="ja-JP" altLang="en-US" sz="1100" spc="-15" dirty="0">
                <a:solidFill>
                  <a:srgbClr val="231916"/>
                </a:solidFill>
                <a:latin typeface="Microsoft JhengHei Light"/>
                <a:cs typeface="Microsoft JhengHei Light"/>
              </a:rPr>
              <a:t>授業のねらい・対象教科</a:t>
            </a:r>
            <a:endParaRPr sz="1100" dirty="0">
              <a:latin typeface="Microsoft JhengHei Light"/>
              <a:cs typeface="Microsoft JhengHei Light"/>
            </a:endParaRPr>
          </a:p>
        </p:txBody>
      </p:sp>
      <p:sp>
        <p:nvSpPr>
          <p:cNvPr id="7" name="object 7">
            <a:extLst>
              <a:ext uri="{FF2B5EF4-FFF2-40B4-BE49-F238E27FC236}">
                <a16:creationId xmlns:a16="http://schemas.microsoft.com/office/drawing/2014/main" id="{799A55D4-7601-B8E7-0B91-8B72268934F9}"/>
              </a:ext>
            </a:extLst>
          </p:cNvPr>
          <p:cNvSpPr txBox="1"/>
          <p:nvPr/>
        </p:nvSpPr>
        <p:spPr>
          <a:xfrm>
            <a:off x="9540874" y="7978077"/>
            <a:ext cx="1828797" cy="182101"/>
          </a:xfrm>
          <a:prstGeom prst="rect">
            <a:avLst/>
          </a:prstGeom>
        </p:spPr>
        <p:txBody>
          <a:bodyPr vert="horz" wrap="square" lIns="0" tIns="12700" rIns="0" bIns="0" rtlCol="0">
            <a:spAutoFit/>
          </a:bodyPr>
          <a:lstStyle/>
          <a:p>
            <a:pPr marL="12700">
              <a:lnSpc>
                <a:spcPct val="100000"/>
              </a:lnSpc>
              <a:spcBef>
                <a:spcPts val="100"/>
              </a:spcBef>
            </a:pPr>
            <a:r>
              <a:rPr sz="1100" spc="65" dirty="0">
                <a:solidFill>
                  <a:srgbClr val="231916"/>
                </a:solidFill>
                <a:latin typeface="Microsoft JhengHei Light"/>
                <a:cs typeface="Microsoft JhengHei Light"/>
              </a:rPr>
              <a:t>3</a:t>
            </a:r>
            <a:r>
              <a:rPr sz="1100" spc="35" dirty="0">
                <a:solidFill>
                  <a:srgbClr val="231916"/>
                </a:solidFill>
                <a:latin typeface="Microsoft JhengHei Light"/>
                <a:cs typeface="Microsoft JhengHei Light"/>
              </a:rPr>
              <a:t>. 授業構成</a:t>
            </a:r>
            <a:endParaRPr sz="1100" dirty="0">
              <a:latin typeface="Microsoft JhengHei Light"/>
              <a:cs typeface="Microsoft JhengHei Light"/>
            </a:endParaRPr>
          </a:p>
        </p:txBody>
      </p:sp>
      <p:sp>
        <p:nvSpPr>
          <p:cNvPr id="8" name="object 8">
            <a:extLst>
              <a:ext uri="{FF2B5EF4-FFF2-40B4-BE49-F238E27FC236}">
                <a16:creationId xmlns:a16="http://schemas.microsoft.com/office/drawing/2014/main" id="{386161A6-7103-2F65-D9E5-9E228C333A2B}"/>
              </a:ext>
            </a:extLst>
          </p:cNvPr>
          <p:cNvSpPr txBox="1"/>
          <p:nvPr/>
        </p:nvSpPr>
        <p:spPr>
          <a:xfrm>
            <a:off x="9540875" y="8282902"/>
            <a:ext cx="2112010" cy="182101"/>
          </a:xfrm>
          <a:prstGeom prst="rect">
            <a:avLst/>
          </a:prstGeom>
        </p:spPr>
        <p:txBody>
          <a:bodyPr vert="horz" wrap="square" lIns="0" tIns="12700" rIns="0" bIns="0" rtlCol="0">
            <a:spAutoFit/>
          </a:bodyPr>
          <a:lstStyle/>
          <a:p>
            <a:pPr marL="12700">
              <a:lnSpc>
                <a:spcPct val="100000"/>
              </a:lnSpc>
              <a:spcBef>
                <a:spcPts val="100"/>
              </a:spcBef>
            </a:pPr>
            <a:r>
              <a:rPr sz="1100" spc="50" dirty="0">
                <a:solidFill>
                  <a:srgbClr val="231916"/>
                </a:solidFill>
                <a:latin typeface="Microsoft JhengHei Light"/>
                <a:cs typeface="Microsoft JhengHei Light"/>
              </a:rPr>
              <a:t>4</a:t>
            </a:r>
            <a:r>
              <a:rPr sz="1100" spc="55" dirty="0">
                <a:solidFill>
                  <a:srgbClr val="231916"/>
                </a:solidFill>
                <a:latin typeface="Microsoft JhengHei Light"/>
                <a:cs typeface="Microsoft JhengHei Light"/>
              </a:rPr>
              <a:t>. </a:t>
            </a:r>
            <a:r>
              <a:rPr lang="ja-JP" altLang="en-US" sz="1100" spc="55" dirty="0">
                <a:solidFill>
                  <a:srgbClr val="231916"/>
                </a:solidFill>
                <a:latin typeface="Microsoft JhengHei Light"/>
                <a:cs typeface="Microsoft JhengHei Light"/>
              </a:rPr>
              <a:t>ワークシート記入見本</a:t>
            </a:r>
            <a:endParaRPr sz="1100" dirty="0">
              <a:latin typeface="Microsoft JhengHei Light"/>
              <a:cs typeface="Microsoft JhengHei Light"/>
            </a:endParaRPr>
          </a:p>
        </p:txBody>
      </p:sp>
      <p:sp>
        <p:nvSpPr>
          <p:cNvPr id="9" name="object 12">
            <a:extLst>
              <a:ext uri="{FF2B5EF4-FFF2-40B4-BE49-F238E27FC236}">
                <a16:creationId xmlns:a16="http://schemas.microsoft.com/office/drawing/2014/main" id="{195DD543-6A93-B202-CBB6-2D4BB115CDB1}"/>
              </a:ext>
            </a:extLst>
          </p:cNvPr>
          <p:cNvSpPr txBox="1"/>
          <p:nvPr/>
        </p:nvSpPr>
        <p:spPr>
          <a:xfrm>
            <a:off x="12962623" y="7393826"/>
            <a:ext cx="198120" cy="162560"/>
          </a:xfrm>
          <a:prstGeom prst="rect">
            <a:avLst/>
          </a:prstGeom>
        </p:spPr>
        <p:txBody>
          <a:bodyPr vert="horz" wrap="square" lIns="0" tIns="12700" rIns="0" bIns="0" rtlCol="0">
            <a:spAutoFit/>
          </a:bodyPr>
          <a:lstStyle/>
          <a:p>
            <a:pPr marL="12700">
              <a:lnSpc>
                <a:spcPct val="100000"/>
              </a:lnSpc>
              <a:spcBef>
                <a:spcPts val="100"/>
              </a:spcBef>
            </a:pPr>
            <a:r>
              <a:rPr sz="900" spc="60" dirty="0">
                <a:solidFill>
                  <a:srgbClr val="231916"/>
                </a:solidFill>
                <a:latin typeface="Microsoft JhengHei Light"/>
                <a:cs typeface="Microsoft JhengHei Light"/>
              </a:rPr>
              <a:t>P.1</a:t>
            </a:r>
            <a:endParaRPr sz="900" dirty="0">
              <a:latin typeface="Microsoft JhengHei Light"/>
              <a:cs typeface="Microsoft JhengHei Light"/>
            </a:endParaRPr>
          </a:p>
        </p:txBody>
      </p:sp>
      <p:sp>
        <p:nvSpPr>
          <p:cNvPr id="10" name="object 13">
            <a:extLst>
              <a:ext uri="{FF2B5EF4-FFF2-40B4-BE49-F238E27FC236}">
                <a16:creationId xmlns:a16="http://schemas.microsoft.com/office/drawing/2014/main" id="{A15901AA-B800-3097-2956-42EF70A0C32C}"/>
              </a:ext>
            </a:extLst>
          </p:cNvPr>
          <p:cNvSpPr txBox="1"/>
          <p:nvPr/>
        </p:nvSpPr>
        <p:spPr>
          <a:xfrm>
            <a:off x="12960223" y="7698664"/>
            <a:ext cx="20066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231916"/>
                </a:solidFill>
                <a:latin typeface="Microsoft JhengHei Light"/>
                <a:cs typeface="Microsoft JhengHei Light"/>
              </a:rPr>
              <a:t>P.2</a:t>
            </a:r>
            <a:endParaRPr sz="900">
              <a:latin typeface="Microsoft JhengHei Light"/>
              <a:cs typeface="Microsoft JhengHei Light"/>
            </a:endParaRPr>
          </a:p>
        </p:txBody>
      </p:sp>
      <p:sp>
        <p:nvSpPr>
          <p:cNvPr id="11" name="object 14">
            <a:extLst>
              <a:ext uri="{FF2B5EF4-FFF2-40B4-BE49-F238E27FC236}">
                <a16:creationId xmlns:a16="http://schemas.microsoft.com/office/drawing/2014/main" id="{2C3F586A-B0D6-2664-B8C7-318014983464}"/>
              </a:ext>
            </a:extLst>
          </p:cNvPr>
          <p:cNvSpPr txBox="1"/>
          <p:nvPr/>
        </p:nvSpPr>
        <p:spPr>
          <a:xfrm>
            <a:off x="12959194" y="8003502"/>
            <a:ext cx="20193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231916"/>
                </a:solidFill>
                <a:latin typeface="Microsoft JhengHei Light"/>
                <a:cs typeface="Microsoft JhengHei Light"/>
              </a:rPr>
              <a:t>P.3</a:t>
            </a:r>
            <a:endParaRPr sz="900">
              <a:latin typeface="Microsoft JhengHei Light"/>
              <a:cs typeface="Microsoft JhengHei Light"/>
            </a:endParaRPr>
          </a:p>
        </p:txBody>
      </p:sp>
      <p:sp>
        <p:nvSpPr>
          <p:cNvPr id="12" name="object 15">
            <a:extLst>
              <a:ext uri="{FF2B5EF4-FFF2-40B4-BE49-F238E27FC236}">
                <a16:creationId xmlns:a16="http://schemas.microsoft.com/office/drawing/2014/main" id="{DB750D45-04B4-3191-24E4-886384AA0C65}"/>
              </a:ext>
            </a:extLst>
          </p:cNvPr>
          <p:cNvSpPr txBox="1"/>
          <p:nvPr/>
        </p:nvSpPr>
        <p:spPr>
          <a:xfrm>
            <a:off x="12963080" y="8308340"/>
            <a:ext cx="19748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231916"/>
                </a:solidFill>
                <a:latin typeface="Microsoft JhengHei Light"/>
                <a:cs typeface="Microsoft JhengHei Light"/>
              </a:rPr>
              <a:t>P.4</a:t>
            </a:r>
            <a:endParaRPr sz="900">
              <a:latin typeface="Microsoft JhengHei Light"/>
              <a:cs typeface="Microsoft JhengHei Light"/>
            </a:endParaRPr>
          </a:p>
        </p:txBody>
      </p:sp>
      <p:sp>
        <p:nvSpPr>
          <p:cNvPr id="15" name="object 21">
            <a:extLst>
              <a:ext uri="{FF2B5EF4-FFF2-40B4-BE49-F238E27FC236}">
                <a16:creationId xmlns:a16="http://schemas.microsoft.com/office/drawing/2014/main" id="{5D4F2FDA-4746-C4AB-9CF1-616B5FD02A9C}"/>
              </a:ext>
            </a:extLst>
          </p:cNvPr>
          <p:cNvSpPr/>
          <p:nvPr/>
        </p:nvSpPr>
        <p:spPr>
          <a:xfrm>
            <a:off x="10379075" y="8089900"/>
            <a:ext cx="2520950" cy="0"/>
          </a:xfrm>
          <a:custGeom>
            <a:avLst/>
            <a:gdLst/>
            <a:ahLst/>
            <a:cxnLst/>
            <a:rect l="l" t="t" r="r" b="b"/>
            <a:pathLst>
              <a:path w="2520950">
                <a:moveTo>
                  <a:pt x="0" y="0"/>
                </a:moveTo>
                <a:lnTo>
                  <a:pt x="2520950" y="0"/>
                </a:lnTo>
              </a:path>
            </a:pathLst>
          </a:custGeom>
          <a:ln w="6350">
            <a:solidFill>
              <a:srgbClr val="231916"/>
            </a:solidFill>
            <a:prstDash val="dash"/>
          </a:ln>
        </p:spPr>
        <p:txBody>
          <a:bodyPr wrap="square" lIns="0" tIns="0" rIns="0" bIns="0" rtlCol="0"/>
          <a:lstStyle/>
          <a:p>
            <a:endParaRPr/>
          </a:p>
        </p:txBody>
      </p:sp>
      <p:pic>
        <p:nvPicPr>
          <p:cNvPr id="26" name="グラフィックス 25">
            <a:extLst>
              <a:ext uri="{FF2B5EF4-FFF2-40B4-BE49-F238E27FC236}">
                <a16:creationId xmlns:a16="http://schemas.microsoft.com/office/drawing/2014/main" id="{CD06EA8B-2F2C-76D9-0C0F-B1A7E4A9E79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84827" y="9208075"/>
            <a:ext cx="1902403" cy="704594"/>
          </a:xfrm>
          <a:prstGeom prst="rect">
            <a:avLst/>
          </a:prstGeom>
        </p:spPr>
      </p:pic>
      <p:sp>
        <p:nvSpPr>
          <p:cNvPr id="27" name="object 19">
            <a:extLst>
              <a:ext uri="{FF2B5EF4-FFF2-40B4-BE49-F238E27FC236}">
                <a16:creationId xmlns:a16="http://schemas.microsoft.com/office/drawing/2014/main" id="{65569684-A6CC-7892-D15B-5BF14015F86A}"/>
              </a:ext>
            </a:extLst>
          </p:cNvPr>
          <p:cNvSpPr/>
          <p:nvPr/>
        </p:nvSpPr>
        <p:spPr>
          <a:xfrm>
            <a:off x="11280025" y="8394700"/>
            <a:ext cx="1620000" cy="0"/>
          </a:xfrm>
          <a:custGeom>
            <a:avLst/>
            <a:gdLst/>
            <a:ahLst/>
            <a:cxnLst/>
            <a:rect l="l" t="t" r="r" b="b"/>
            <a:pathLst>
              <a:path w="1568450">
                <a:moveTo>
                  <a:pt x="0" y="0"/>
                </a:moveTo>
                <a:lnTo>
                  <a:pt x="1568450" y="0"/>
                </a:lnTo>
              </a:path>
            </a:pathLst>
          </a:custGeom>
          <a:ln w="6350">
            <a:solidFill>
              <a:srgbClr val="231916"/>
            </a:solidFill>
            <a:prstDash val="dash"/>
          </a:ln>
        </p:spPr>
        <p:txBody>
          <a:bodyPr wrap="square" lIns="0" tIns="0" rIns="0" bIns="0" rtlCol="0"/>
          <a:lstStyle/>
          <a:p>
            <a:endParaRPr/>
          </a:p>
        </p:txBody>
      </p:sp>
      <p:sp>
        <p:nvSpPr>
          <p:cNvPr id="28" name="object 21">
            <a:extLst>
              <a:ext uri="{FF2B5EF4-FFF2-40B4-BE49-F238E27FC236}">
                <a16:creationId xmlns:a16="http://schemas.microsoft.com/office/drawing/2014/main" id="{D37C37F9-BF2C-3B38-F2EC-4985161865F8}"/>
              </a:ext>
            </a:extLst>
          </p:cNvPr>
          <p:cNvSpPr/>
          <p:nvPr/>
        </p:nvSpPr>
        <p:spPr>
          <a:xfrm>
            <a:off x="10128025" y="7480300"/>
            <a:ext cx="2772000" cy="0"/>
          </a:xfrm>
          <a:custGeom>
            <a:avLst/>
            <a:gdLst/>
            <a:ahLst/>
            <a:cxnLst/>
            <a:rect l="l" t="t" r="r" b="b"/>
            <a:pathLst>
              <a:path w="2520950">
                <a:moveTo>
                  <a:pt x="0" y="0"/>
                </a:moveTo>
                <a:lnTo>
                  <a:pt x="2520950" y="0"/>
                </a:lnTo>
              </a:path>
            </a:pathLst>
          </a:custGeom>
          <a:ln w="6350">
            <a:solidFill>
              <a:srgbClr val="231916"/>
            </a:solidFill>
            <a:prstDash val="dash"/>
          </a:ln>
        </p:spPr>
        <p:txBody>
          <a:bodyPr wrap="square" lIns="0" tIns="0" rIns="0" bIns="0" rtlCol="0"/>
          <a:lstStyle/>
          <a:p>
            <a:endParaRPr/>
          </a:p>
        </p:txBody>
      </p:sp>
      <p:sp>
        <p:nvSpPr>
          <p:cNvPr id="29" name="object 19">
            <a:extLst>
              <a:ext uri="{FF2B5EF4-FFF2-40B4-BE49-F238E27FC236}">
                <a16:creationId xmlns:a16="http://schemas.microsoft.com/office/drawing/2014/main" id="{B24E4A37-E69F-CC05-B73A-D0C88E7C2D2F}"/>
              </a:ext>
            </a:extLst>
          </p:cNvPr>
          <p:cNvSpPr/>
          <p:nvPr/>
        </p:nvSpPr>
        <p:spPr>
          <a:xfrm>
            <a:off x="11280025" y="7785100"/>
            <a:ext cx="1620000" cy="0"/>
          </a:xfrm>
          <a:custGeom>
            <a:avLst/>
            <a:gdLst/>
            <a:ahLst/>
            <a:cxnLst/>
            <a:rect l="l" t="t" r="r" b="b"/>
            <a:pathLst>
              <a:path w="1568450">
                <a:moveTo>
                  <a:pt x="0" y="0"/>
                </a:moveTo>
                <a:lnTo>
                  <a:pt x="1568450" y="0"/>
                </a:lnTo>
              </a:path>
            </a:pathLst>
          </a:custGeom>
          <a:ln w="6350">
            <a:solidFill>
              <a:srgbClr val="231916"/>
            </a:solidFill>
            <a:prstDash val="dash"/>
          </a:ln>
        </p:spPr>
        <p:txBody>
          <a:bodyPr wrap="square" lIns="0" tIns="0" rIns="0" bIns="0" rtlCol="0"/>
          <a:lstStyle/>
          <a:p>
            <a:endParaRPr/>
          </a:p>
        </p:txBody>
      </p:sp>
      <p:grpSp>
        <p:nvGrpSpPr>
          <p:cNvPr id="21" name="グループ化 20">
            <a:extLst>
              <a:ext uri="{FF2B5EF4-FFF2-40B4-BE49-F238E27FC236}">
                <a16:creationId xmlns:a16="http://schemas.microsoft.com/office/drawing/2014/main" id="{16267589-B673-D472-292D-014398F76480}"/>
              </a:ext>
            </a:extLst>
          </p:cNvPr>
          <p:cNvGrpSpPr>
            <a:grpSpLocks noChangeAspect="1"/>
          </p:cNvGrpSpPr>
          <p:nvPr/>
        </p:nvGrpSpPr>
        <p:grpSpPr>
          <a:xfrm>
            <a:off x="614075" y="932649"/>
            <a:ext cx="6336000" cy="4490251"/>
            <a:chOff x="813968" y="1118817"/>
            <a:chExt cx="5983707" cy="4240583"/>
          </a:xfrm>
        </p:grpSpPr>
        <p:pic>
          <p:nvPicPr>
            <p:cNvPr id="31" name="図 30">
              <a:extLst>
                <a:ext uri="{FF2B5EF4-FFF2-40B4-BE49-F238E27FC236}">
                  <a16:creationId xmlns:a16="http://schemas.microsoft.com/office/drawing/2014/main" id="{8C2AD1D9-9F70-C831-C47A-ADF5E8A1BF16}"/>
                </a:ext>
              </a:extLst>
            </p:cNvPr>
            <p:cNvPicPr>
              <a:picLocks noChangeAspect="1"/>
            </p:cNvPicPr>
            <p:nvPr/>
          </p:nvPicPr>
          <p:blipFill>
            <a:blip r:embed="rId4"/>
            <a:stretch>
              <a:fillRect/>
            </a:stretch>
          </p:blipFill>
          <p:spPr>
            <a:xfrm>
              <a:off x="813968" y="1118817"/>
              <a:ext cx="5983707" cy="4240583"/>
            </a:xfrm>
            <a:prstGeom prst="rect">
              <a:avLst/>
            </a:prstGeom>
            <a:ln w="6350">
              <a:solidFill>
                <a:schemeClr val="tx1">
                  <a:lumMod val="50000"/>
                  <a:lumOff val="50000"/>
                </a:schemeClr>
              </a:solidFill>
            </a:ln>
          </p:spPr>
        </p:pic>
        <p:sp>
          <p:nvSpPr>
            <p:cNvPr id="35" name="テキスト ボックス 34">
              <a:extLst>
                <a:ext uri="{FF2B5EF4-FFF2-40B4-BE49-F238E27FC236}">
                  <a16:creationId xmlns:a16="http://schemas.microsoft.com/office/drawing/2014/main" id="{D34FFAB8-4A31-E3F5-1837-039BFE8DCF0C}"/>
                </a:ext>
              </a:extLst>
            </p:cNvPr>
            <p:cNvSpPr txBox="1"/>
            <p:nvPr/>
          </p:nvSpPr>
          <p:spPr>
            <a:xfrm>
              <a:off x="1256513" y="4044452"/>
              <a:ext cx="2300655" cy="465062"/>
            </a:xfrm>
            <a:prstGeom prst="rect">
              <a:avLst/>
            </a:prstGeom>
            <a:noFill/>
          </p:spPr>
          <p:txBody>
            <a:bodyPr wrap="square" lIns="0" tIns="0" rIns="0" bIns="0" rtlCol="0">
              <a:spAutoFit/>
            </a:bodyPr>
            <a:lstStyle/>
            <a:p>
              <a:r>
                <a:rPr kumimoji="1" lang="ja-JP" altLang="en-US" sz="800" dirty="0">
                  <a:latin typeface="游ゴシック" panose="020B0400000000000000" pitchFamily="50" charset="-128"/>
                  <a:ea typeface="游ゴシック" panose="020B0400000000000000" pitchFamily="50" charset="-128"/>
                </a:rPr>
                <a:t>今も昔も工業製品の原料や燃料を運んでくることが多い。最近では</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衣料品や工業用機械など日本の会社が海外に工場を建てて</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そこで作った製品を日本に運ぶことも増えている。</a:t>
              </a:r>
            </a:p>
          </p:txBody>
        </p:sp>
        <p:sp>
          <p:nvSpPr>
            <p:cNvPr id="36" name="テキスト ボックス 35">
              <a:extLst>
                <a:ext uri="{FF2B5EF4-FFF2-40B4-BE49-F238E27FC236}">
                  <a16:creationId xmlns:a16="http://schemas.microsoft.com/office/drawing/2014/main" id="{4C0D0486-73B9-74A5-7EF2-46EA699725FF}"/>
                </a:ext>
              </a:extLst>
            </p:cNvPr>
            <p:cNvSpPr txBox="1"/>
            <p:nvPr/>
          </p:nvSpPr>
          <p:spPr>
            <a:xfrm>
              <a:off x="963193" y="4132758"/>
              <a:ext cx="231775"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2</a:t>
              </a:r>
              <a:endParaRPr kumimoji="1" lang="ja-JP" altLang="en-US" sz="800" dirty="0">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A550FB16-962D-2B51-8643-143A6E140FAA}"/>
                </a:ext>
              </a:extLst>
            </p:cNvPr>
            <p:cNvSpPr txBox="1"/>
            <p:nvPr/>
          </p:nvSpPr>
          <p:spPr>
            <a:xfrm>
              <a:off x="979068" y="3601998"/>
              <a:ext cx="231775"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1</a:t>
              </a:r>
              <a:endParaRPr kumimoji="1" lang="ja-JP" altLang="en-US" sz="800" dirty="0">
                <a:latin typeface="游ゴシック" panose="020B0400000000000000" pitchFamily="50" charset="-128"/>
                <a:ea typeface="游ゴシック" panose="020B0400000000000000" pitchFamily="50" charset="-128"/>
              </a:endParaRPr>
            </a:p>
          </p:txBody>
        </p:sp>
        <p:sp>
          <p:nvSpPr>
            <p:cNvPr id="38" name="テキスト ボックス 37">
              <a:extLst>
                <a:ext uri="{FF2B5EF4-FFF2-40B4-BE49-F238E27FC236}">
                  <a16:creationId xmlns:a16="http://schemas.microsoft.com/office/drawing/2014/main" id="{7963CE04-E5F4-D728-5EE5-9B2D46C16804}"/>
                </a:ext>
              </a:extLst>
            </p:cNvPr>
            <p:cNvSpPr txBox="1"/>
            <p:nvPr/>
          </p:nvSpPr>
          <p:spPr>
            <a:xfrm>
              <a:off x="960018" y="4745195"/>
              <a:ext cx="311150"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9</a:t>
              </a:r>
            </a:p>
          </p:txBody>
        </p:sp>
        <p:sp>
          <p:nvSpPr>
            <p:cNvPr id="40" name="テキスト ボックス 39">
              <a:extLst>
                <a:ext uri="{FF2B5EF4-FFF2-40B4-BE49-F238E27FC236}">
                  <a16:creationId xmlns:a16="http://schemas.microsoft.com/office/drawing/2014/main" id="{3D9A7B91-7772-A46C-A7D1-DE05C11DABF6}"/>
                </a:ext>
              </a:extLst>
            </p:cNvPr>
            <p:cNvSpPr txBox="1"/>
            <p:nvPr/>
          </p:nvSpPr>
          <p:spPr>
            <a:xfrm>
              <a:off x="1256513" y="4629227"/>
              <a:ext cx="2300655" cy="465062"/>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日本はこく類や果物など</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たくさんの食品を輸入している。温度管理が必要な食品を運ぶときには</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温度の設定ができるリーファーコンテナというコンテナを使ってコンテナ船で運ぶ。</a:t>
              </a:r>
            </a:p>
          </p:txBody>
        </p:sp>
        <p:sp>
          <p:nvSpPr>
            <p:cNvPr id="43" name="テキスト ボックス 42">
              <a:extLst>
                <a:ext uri="{FF2B5EF4-FFF2-40B4-BE49-F238E27FC236}">
                  <a16:creationId xmlns:a16="http://schemas.microsoft.com/office/drawing/2014/main" id="{352DB5B4-B90E-F739-A18F-46261F559995}"/>
                </a:ext>
              </a:extLst>
            </p:cNvPr>
            <p:cNvSpPr txBox="1"/>
            <p:nvPr/>
          </p:nvSpPr>
          <p:spPr>
            <a:xfrm>
              <a:off x="1256513" y="3481762"/>
              <a:ext cx="2300655" cy="348796"/>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日本の外航船による貿易では日本から近いアジアの国や</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アメリカ・オーストラリアなど太平洋に面した国に行くことが多いと言われている。</a:t>
              </a:r>
            </a:p>
          </p:txBody>
        </p:sp>
        <p:sp>
          <p:nvSpPr>
            <p:cNvPr id="44" name="テキスト ボックス 43">
              <a:extLst>
                <a:ext uri="{FF2B5EF4-FFF2-40B4-BE49-F238E27FC236}">
                  <a16:creationId xmlns:a16="http://schemas.microsoft.com/office/drawing/2014/main" id="{7D1DD77D-75EB-5ABD-EE30-D0DAAA7FB4C1}"/>
                </a:ext>
              </a:extLst>
            </p:cNvPr>
            <p:cNvSpPr txBox="1"/>
            <p:nvPr/>
          </p:nvSpPr>
          <p:spPr>
            <a:xfrm>
              <a:off x="3938168" y="1831872"/>
              <a:ext cx="304800"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23</a:t>
              </a:r>
              <a:endParaRPr kumimoji="1" lang="ja-JP" altLang="en-US" sz="800" dirty="0">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D17D3138-B2AB-3471-005D-F2BC207F7F6C}"/>
                </a:ext>
              </a:extLst>
            </p:cNvPr>
            <p:cNvSpPr txBox="1"/>
            <p:nvPr/>
          </p:nvSpPr>
          <p:spPr>
            <a:xfrm>
              <a:off x="1194968" y="2104125"/>
              <a:ext cx="304800" cy="215444"/>
            </a:xfrm>
            <a:prstGeom prst="rect">
              <a:avLst/>
            </a:prstGeom>
            <a:noFill/>
          </p:spPr>
          <p:txBody>
            <a:bodyPr wrap="square" rtlCol="0">
              <a:spAutoFit/>
            </a:bodyPr>
            <a:lstStyle/>
            <a:p>
              <a:r>
                <a:rPr kumimoji="1" lang="ja-JP" altLang="en-US" sz="800" dirty="0">
                  <a:latin typeface="游ゴシック" panose="020B0400000000000000" pitchFamily="50" charset="-128"/>
                  <a:ea typeface="游ゴシック" panose="020B0400000000000000" pitchFamily="50" charset="-128"/>
                </a:rPr>
                <a:t>〇</a:t>
              </a:r>
            </a:p>
          </p:txBody>
        </p:sp>
        <p:sp>
          <p:nvSpPr>
            <p:cNvPr id="46" name="テキスト ボックス 45">
              <a:extLst>
                <a:ext uri="{FF2B5EF4-FFF2-40B4-BE49-F238E27FC236}">
                  <a16:creationId xmlns:a16="http://schemas.microsoft.com/office/drawing/2014/main" id="{DFA5B3A6-6ED3-FB6A-075C-E22D34CD77DB}"/>
                </a:ext>
              </a:extLst>
            </p:cNvPr>
            <p:cNvSpPr txBox="1"/>
            <p:nvPr/>
          </p:nvSpPr>
          <p:spPr>
            <a:xfrm>
              <a:off x="4285951" y="1707758"/>
              <a:ext cx="2273841" cy="465062"/>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船舶機関士は</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船上にあるすべての整備・運転管理ができるとのことなので</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機械好きの自分にとっては最高の職場だと思った。休日にバイクで日本一周できるのもうらやましい。</a:t>
              </a:r>
            </a:p>
          </p:txBody>
        </p:sp>
        <p:sp>
          <p:nvSpPr>
            <p:cNvPr id="47" name="テキスト ボックス 46">
              <a:extLst>
                <a:ext uri="{FF2B5EF4-FFF2-40B4-BE49-F238E27FC236}">
                  <a16:creationId xmlns:a16="http://schemas.microsoft.com/office/drawing/2014/main" id="{8697EAFC-70EC-FB91-D4A4-6AFE0FC82C8E}"/>
                </a:ext>
              </a:extLst>
            </p:cNvPr>
            <p:cNvSpPr txBox="1"/>
            <p:nvPr/>
          </p:nvSpPr>
          <p:spPr>
            <a:xfrm>
              <a:off x="4278965" y="2296371"/>
              <a:ext cx="2273841" cy="465062"/>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大きな自動車船を見たことをきっかけに</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大きなエンジンを扱う機関士という仕事があることを知って機関士になったとのこと。自分も大きなエンジンを見てみたいと思った。</a:t>
              </a:r>
            </a:p>
          </p:txBody>
        </p:sp>
        <p:sp>
          <p:nvSpPr>
            <p:cNvPr id="48" name="テキスト ボックス 47">
              <a:extLst>
                <a:ext uri="{FF2B5EF4-FFF2-40B4-BE49-F238E27FC236}">
                  <a16:creationId xmlns:a16="http://schemas.microsoft.com/office/drawing/2014/main" id="{7668C2DB-B3EF-8293-37AB-7E4EE8C2878D}"/>
                </a:ext>
              </a:extLst>
            </p:cNvPr>
            <p:cNvSpPr txBox="1"/>
            <p:nvPr/>
          </p:nvSpPr>
          <p:spPr>
            <a:xfrm>
              <a:off x="3938168" y="2411074"/>
              <a:ext cx="304800"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27</a:t>
              </a:r>
              <a:endParaRPr kumimoji="1" lang="ja-JP" altLang="en-US" sz="800" dirty="0">
                <a:latin typeface="游ゴシック" panose="020B0400000000000000" pitchFamily="50" charset="-128"/>
                <a:ea typeface="游ゴシック" panose="020B0400000000000000" pitchFamily="50" charset="-128"/>
              </a:endParaRPr>
            </a:p>
          </p:txBody>
        </p:sp>
        <p:sp>
          <p:nvSpPr>
            <p:cNvPr id="49" name="テキスト ボックス 48">
              <a:extLst>
                <a:ext uri="{FF2B5EF4-FFF2-40B4-BE49-F238E27FC236}">
                  <a16:creationId xmlns:a16="http://schemas.microsoft.com/office/drawing/2014/main" id="{370B6E8D-0ED4-9BC4-2E54-DD12EF09B2EE}"/>
                </a:ext>
              </a:extLst>
            </p:cNvPr>
            <p:cNvSpPr txBox="1"/>
            <p:nvPr/>
          </p:nvSpPr>
          <p:spPr>
            <a:xfrm>
              <a:off x="4140638" y="4176302"/>
              <a:ext cx="2362200" cy="615658"/>
            </a:xfrm>
            <a:prstGeom prst="rect">
              <a:avLst/>
            </a:prstGeom>
            <a:noFill/>
          </p:spPr>
          <p:txBody>
            <a:bodyPr wrap="square" lIns="0" tIns="36000" rIns="0" bIns="0">
              <a:spAutoFit/>
            </a:bodyPr>
            <a:lstStyle/>
            <a:p>
              <a:r>
                <a:rPr lang="ja-JP" altLang="en-US" sz="800" dirty="0">
                  <a:latin typeface="游ゴシック" panose="020B0400000000000000" pitchFamily="50" charset="-128"/>
                  <a:ea typeface="游ゴシック" panose="020B0400000000000000" pitchFamily="50" charset="-128"/>
                </a:rPr>
                <a:t>日本の外航船が運んでいる鉄鉱石や原油</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液化天然ガスといった</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工業製品の原料や燃料などは</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私たちの生活にかかせないもので</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それを運ぶ仕事はとても大切だと思った。自分が船に乗るなら大きな機械をいじることができる機関士になりたいと思った。</a:t>
              </a:r>
            </a:p>
          </p:txBody>
        </p:sp>
      </p:grpSp>
      <p:grpSp>
        <p:nvGrpSpPr>
          <p:cNvPr id="22" name="グループ化 21">
            <a:extLst>
              <a:ext uri="{FF2B5EF4-FFF2-40B4-BE49-F238E27FC236}">
                <a16:creationId xmlns:a16="http://schemas.microsoft.com/office/drawing/2014/main" id="{E29E2D37-3B09-8390-237B-BF713638A0B4}"/>
              </a:ext>
            </a:extLst>
          </p:cNvPr>
          <p:cNvGrpSpPr>
            <a:grpSpLocks noChangeAspect="1"/>
          </p:cNvGrpSpPr>
          <p:nvPr/>
        </p:nvGrpSpPr>
        <p:grpSpPr>
          <a:xfrm>
            <a:off x="610900" y="5657049"/>
            <a:ext cx="6336000" cy="4490251"/>
            <a:chOff x="810793" y="5757327"/>
            <a:chExt cx="5983707" cy="4240583"/>
          </a:xfrm>
        </p:grpSpPr>
        <p:pic>
          <p:nvPicPr>
            <p:cNvPr id="32" name="図 31">
              <a:extLst>
                <a:ext uri="{FF2B5EF4-FFF2-40B4-BE49-F238E27FC236}">
                  <a16:creationId xmlns:a16="http://schemas.microsoft.com/office/drawing/2014/main" id="{7EFCEB63-A6D9-2FC9-45FC-D7182B28407C}"/>
                </a:ext>
              </a:extLst>
            </p:cNvPr>
            <p:cNvPicPr>
              <a:picLocks noChangeAspect="1"/>
            </p:cNvPicPr>
            <p:nvPr/>
          </p:nvPicPr>
          <p:blipFill>
            <a:blip r:embed="rId4"/>
            <a:stretch>
              <a:fillRect/>
            </a:stretch>
          </p:blipFill>
          <p:spPr>
            <a:xfrm>
              <a:off x="810793" y="5757327"/>
              <a:ext cx="5983707" cy="4240583"/>
            </a:xfrm>
            <a:prstGeom prst="rect">
              <a:avLst/>
            </a:prstGeom>
            <a:ln w="6350">
              <a:solidFill>
                <a:schemeClr val="tx1">
                  <a:lumMod val="50000"/>
                  <a:lumOff val="50000"/>
                </a:schemeClr>
              </a:solidFill>
            </a:ln>
          </p:spPr>
        </p:pic>
        <p:sp>
          <p:nvSpPr>
            <p:cNvPr id="50" name="テキスト ボックス 49">
              <a:extLst>
                <a:ext uri="{FF2B5EF4-FFF2-40B4-BE49-F238E27FC236}">
                  <a16:creationId xmlns:a16="http://schemas.microsoft.com/office/drawing/2014/main" id="{8B13D0A8-1A1B-F034-053B-BC9EADB981CF}"/>
                </a:ext>
              </a:extLst>
            </p:cNvPr>
            <p:cNvSpPr txBox="1"/>
            <p:nvPr/>
          </p:nvSpPr>
          <p:spPr>
            <a:xfrm>
              <a:off x="1172289" y="7316922"/>
              <a:ext cx="304800" cy="215444"/>
            </a:xfrm>
            <a:prstGeom prst="rect">
              <a:avLst/>
            </a:prstGeom>
            <a:noFill/>
          </p:spPr>
          <p:txBody>
            <a:bodyPr wrap="square" rtlCol="0">
              <a:spAutoFit/>
            </a:bodyPr>
            <a:lstStyle/>
            <a:p>
              <a:r>
                <a:rPr kumimoji="1" lang="ja-JP" altLang="en-US" sz="800" dirty="0">
                  <a:latin typeface="游ゴシック" panose="020B0400000000000000" pitchFamily="50" charset="-128"/>
                  <a:ea typeface="游ゴシック" panose="020B0400000000000000" pitchFamily="50" charset="-128"/>
                </a:rPr>
                <a:t>〇</a:t>
              </a:r>
            </a:p>
          </p:txBody>
        </p:sp>
        <p:sp>
          <p:nvSpPr>
            <p:cNvPr id="51" name="テキスト ボックス 50">
              <a:extLst>
                <a:ext uri="{FF2B5EF4-FFF2-40B4-BE49-F238E27FC236}">
                  <a16:creationId xmlns:a16="http://schemas.microsoft.com/office/drawing/2014/main" id="{6E3A6EB6-F5F0-3507-576F-F2C7C8D9C52D}"/>
                </a:ext>
              </a:extLst>
            </p:cNvPr>
            <p:cNvSpPr txBox="1"/>
            <p:nvPr/>
          </p:nvSpPr>
          <p:spPr>
            <a:xfrm>
              <a:off x="1256336" y="8691390"/>
              <a:ext cx="2292226" cy="465062"/>
            </a:xfrm>
            <a:prstGeom prst="rect">
              <a:avLst/>
            </a:prstGeom>
            <a:noFill/>
          </p:spPr>
          <p:txBody>
            <a:bodyPr wrap="square" lIns="0" tIns="0" rIns="0" bIns="0" rtlCol="0">
              <a:spAutoFit/>
            </a:bodyPr>
            <a:lstStyle/>
            <a:p>
              <a:r>
                <a:rPr kumimoji="1" lang="ja-JP" altLang="en-US" sz="800" dirty="0">
                  <a:latin typeface="游ゴシック" panose="020B0400000000000000" pitchFamily="50" charset="-128"/>
                  <a:ea typeface="游ゴシック" panose="020B0400000000000000" pitchFamily="50" charset="-128"/>
                </a:rPr>
                <a:t>船員さんたちは</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船員同士の信頼関係を深めるために</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休けい時間は仕事の話だけでなく</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趣味についてなどのたわいのない話をして</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コミュニケーションをとるようにしている</a:t>
              </a:r>
            </a:p>
          </p:txBody>
        </p:sp>
        <p:sp>
          <p:nvSpPr>
            <p:cNvPr id="52" name="テキスト ボックス 51">
              <a:extLst>
                <a:ext uri="{FF2B5EF4-FFF2-40B4-BE49-F238E27FC236}">
                  <a16:creationId xmlns:a16="http://schemas.microsoft.com/office/drawing/2014/main" id="{55240695-8DBB-E5DB-743B-726C4C4AE4A3}"/>
                </a:ext>
              </a:extLst>
            </p:cNvPr>
            <p:cNvSpPr txBox="1"/>
            <p:nvPr/>
          </p:nvSpPr>
          <p:spPr>
            <a:xfrm>
              <a:off x="963193" y="8756980"/>
              <a:ext cx="311150"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13</a:t>
              </a:r>
              <a:endParaRPr kumimoji="1" lang="ja-JP" altLang="en-US" sz="800" dirty="0">
                <a:latin typeface="游ゴシック" panose="020B0400000000000000" pitchFamily="50" charset="-128"/>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2BC659CE-24A4-E92E-E1C8-61D18A3BA077}"/>
                </a:ext>
              </a:extLst>
            </p:cNvPr>
            <p:cNvSpPr txBox="1"/>
            <p:nvPr/>
          </p:nvSpPr>
          <p:spPr>
            <a:xfrm>
              <a:off x="979068" y="8226221"/>
              <a:ext cx="304800"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11</a:t>
              </a:r>
              <a:endParaRPr kumimoji="1" lang="ja-JP" altLang="en-US" sz="800" dirty="0">
                <a:latin typeface="游ゴシック" panose="020B0400000000000000" pitchFamily="50" charset="-128"/>
                <a:ea typeface="游ゴシック" panose="020B0400000000000000" pitchFamily="50" charset="-128"/>
              </a:endParaRPr>
            </a:p>
          </p:txBody>
        </p:sp>
        <p:sp>
          <p:nvSpPr>
            <p:cNvPr id="54" name="テキスト ボックス 53">
              <a:extLst>
                <a:ext uri="{FF2B5EF4-FFF2-40B4-BE49-F238E27FC236}">
                  <a16:creationId xmlns:a16="http://schemas.microsoft.com/office/drawing/2014/main" id="{6E4A8EA1-95CA-234E-F3E8-0E69B19772A8}"/>
                </a:ext>
              </a:extLst>
            </p:cNvPr>
            <p:cNvSpPr txBox="1"/>
            <p:nvPr/>
          </p:nvSpPr>
          <p:spPr>
            <a:xfrm>
              <a:off x="960018" y="9369418"/>
              <a:ext cx="311150"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15</a:t>
              </a:r>
            </a:p>
          </p:txBody>
        </p:sp>
        <p:sp>
          <p:nvSpPr>
            <p:cNvPr id="55" name="テキスト ボックス 54">
              <a:extLst>
                <a:ext uri="{FF2B5EF4-FFF2-40B4-BE49-F238E27FC236}">
                  <a16:creationId xmlns:a16="http://schemas.microsoft.com/office/drawing/2014/main" id="{7DEBB4FF-DAA1-2FF2-E7AA-4EC09573D5CD}"/>
                </a:ext>
              </a:extLst>
            </p:cNvPr>
            <p:cNvSpPr txBox="1"/>
            <p:nvPr/>
          </p:nvSpPr>
          <p:spPr>
            <a:xfrm>
              <a:off x="1256336" y="9277012"/>
              <a:ext cx="2292226" cy="465062"/>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船は</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基本的には航海士がクルーに指示を出し</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その指示に従ってクルーが舵を動かす。指示は英語で大きな声ではっきりと伝え</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指示がわかりやすくなるように</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身振り手振りも使う。</a:t>
              </a:r>
            </a:p>
          </p:txBody>
        </p:sp>
        <p:sp>
          <p:nvSpPr>
            <p:cNvPr id="56" name="テキスト ボックス 55">
              <a:extLst>
                <a:ext uri="{FF2B5EF4-FFF2-40B4-BE49-F238E27FC236}">
                  <a16:creationId xmlns:a16="http://schemas.microsoft.com/office/drawing/2014/main" id="{7AE23EAC-9750-F657-B083-C361ED30C243}"/>
                </a:ext>
              </a:extLst>
            </p:cNvPr>
            <p:cNvSpPr txBox="1"/>
            <p:nvPr/>
          </p:nvSpPr>
          <p:spPr>
            <a:xfrm>
              <a:off x="1256336" y="8106615"/>
              <a:ext cx="2292226" cy="348796"/>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航海中の安全は守りつつ</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無駄にスピードを出して燃料を消費しない</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電力も無駄にしない</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燃料や船で使う油などは有効利用するといったくふうをしている。</a:t>
              </a:r>
            </a:p>
          </p:txBody>
        </p:sp>
        <p:sp>
          <p:nvSpPr>
            <p:cNvPr id="57" name="テキスト ボックス 56">
              <a:extLst>
                <a:ext uri="{FF2B5EF4-FFF2-40B4-BE49-F238E27FC236}">
                  <a16:creationId xmlns:a16="http://schemas.microsoft.com/office/drawing/2014/main" id="{B81E2681-50E5-598A-6A82-695DC42350F0}"/>
                </a:ext>
              </a:extLst>
            </p:cNvPr>
            <p:cNvSpPr txBox="1"/>
            <p:nvPr/>
          </p:nvSpPr>
          <p:spPr>
            <a:xfrm>
              <a:off x="3938168" y="6456095"/>
              <a:ext cx="304800"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22</a:t>
              </a:r>
              <a:endParaRPr kumimoji="1" lang="ja-JP" altLang="en-US" sz="800" dirty="0">
                <a:latin typeface="游ゴシック" panose="020B0400000000000000" pitchFamily="50" charset="-128"/>
                <a:ea typeface="游ゴシック" panose="020B0400000000000000" pitchFamily="50" charset="-128"/>
              </a:endParaRPr>
            </a:p>
          </p:txBody>
        </p:sp>
        <p:sp>
          <p:nvSpPr>
            <p:cNvPr id="59" name="テキスト ボックス 58">
              <a:extLst>
                <a:ext uri="{FF2B5EF4-FFF2-40B4-BE49-F238E27FC236}">
                  <a16:creationId xmlns:a16="http://schemas.microsoft.com/office/drawing/2014/main" id="{EB58ACF0-01D8-718F-9330-BF2BC803A6E7}"/>
                </a:ext>
              </a:extLst>
            </p:cNvPr>
            <p:cNvSpPr txBox="1"/>
            <p:nvPr/>
          </p:nvSpPr>
          <p:spPr>
            <a:xfrm>
              <a:off x="4242968" y="6385357"/>
              <a:ext cx="2266678" cy="465062"/>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まず外航船に乗るための三級の海技士免許が必要で</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船長になるにはさらに船に乗る仕事をしながら</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二級・一級の海技士免許をとる必要があることがわかり</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大変だと思った。</a:t>
              </a:r>
            </a:p>
          </p:txBody>
        </p:sp>
        <p:sp>
          <p:nvSpPr>
            <p:cNvPr id="60" name="テキスト ボックス 59">
              <a:extLst>
                <a:ext uri="{FF2B5EF4-FFF2-40B4-BE49-F238E27FC236}">
                  <a16:creationId xmlns:a16="http://schemas.microsoft.com/office/drawing/2014/main" id="{96C6D050-58AC-D037-A412-63B37A40BD13}"/>
                </a:ext>
              </a:extLst>
            </p:cNvPr>
            <p:cNvSpPr txBox="1"/>
            <p:nvPr/>
          </p:nvSpPr>
          <p:spPr>
            <a:xfrm>
              <a:off x="4235983" y="6973969"/>
              <a:ext cx="2266678" cy="348796"/>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航海士になると</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自分の計画した航路にそって航海できるとのことで</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かっこいいと思った。また</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外での仕事もあり</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海上での仕事は気持ちよさそうだと思った。</a:t>
              </a:r>
            </a:p>
          </p:txBody>
        </p:sp>
        <p:sp>
          <p:nvSpPr>
            <p:cNvPr id="61" name="テキスト ボックス 60">
              <a:extLst>
                <a:ext uri="{FF2B5EF4-FFF2-40B4-BE49-F238E27FC236}">
                  <a16:creationId xmlns:a16="http://schemas.microsoft.com/office/drawing/2014/main" id="{BEFCFB25-022B-AD79-2E4F-8C47E52567E4}"/>
                </a:ext>
              </a:extLst>
            </p:cNvPr>
            <p:cNvSpPr txBox="1"/>
            <p:nvPr/>
          </p:nvSpPr>
          <p:spPr>
            <a:xfrm>
              <a:off x="3938168" y="7035297"/>
              <a:ext cx="304800" cy="215444"/>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29</a:t>
              </a:r>
              <a:endParaRPr kumimoji="1" lang="ja-JP" altLang="en-US" sz="800" dirty="0">
                <a:latin typeface="游ゴシック" panose="020B0400000000000000" pitchFamily="50" charset="-128"/>
                <a:ea typeface="游ゴシック" panose="020B0400000000000000" pitchFamily="50" charset="-128"/>
              </a:endParaRPr>
            </a:p>
          </p:txBody>
        </p:sp>
        <p:sp>
          <p:nvSpPr>
            <p:cNvPr id="62" name="テキスト ボックス 61">
              <a:extLst>
                <a:ext uri="{FF2B5EF4-FFF2-40B4-BE49-F238E27FC236}">
                  <a16:creationId xmlns:a16="http://schemas.microsoft.com/office/drawing/2014/main" id="{37A26181-7A83-E1FF-E9B8-1122A671BACA}"/>
                </a:ext>
              </a:extLst>
            </p:cNvPr>
            <p:cNvSpPr txBox="1"/>
            <p:nvPr/>
          </p:nvSpPr>
          <p:spPr>
            <a:xfrm>
              <a:off x="4090568" y="8800525"/>
              <a:ext cx="2362200" cy="465062"/>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船員さんは安全や効率よく船を動かすための様々なくふうをしていた。また</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信頼関係を深めたり</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指示を間違いなく伝えたりするためにコミュニケーションのくふうをしていた。</a:t>
              </a:r>
            </a:p>
          </p:txBody>
        </p:sp>
      </p:grpSp>
      <p:pic>
        <p:nvPicPr>
          <p:cNvPr id="14" name="グラフィックス 13">
            <a:extLst>
              <a:ext uri="{FF2B5EF4-FFF2-40B4-BE49-F238E27FC236}">
                <a16:creationId xmlns:a16="http://schemas.microsoft.com/office/drawing/2014/main" id="{63FED077-56B5-2F7C-2C32-6FB6E3C13B2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509079" y="927100"/>
            <a:ext cx="3653900" cy="3558994"/>
          </a:xfrm>
          <a:prstGeom prst="rect">
            <a:avLst/>
          </a:prstGeom>
        </p:spPr>
      </p:pic>
      <p:sp>
        <p:nvSpPr>
          <p:cNvPr id="19" name="object 111">
            <a:extLst>
              <a:ext uri="{FF2B5EF4-FFF2-40B4-BE49-F238E27FC236}">
                <a16:creationId xmlns:a16="http://schemas.microsoft.com/office/drawing/2014/main" id="{AEF7BA8B-C7F6-78FD-1962-F66DBF42F138}"/>
              </a:ext>
            </a:extLst>
          </p:cNvPr>
          <p:cNvSpPr txBox="1"/>
          <p:nvPr/>
        </p:nvSpPr>
        <p:spPr>
          <a:xfrm>
            <a:off x="840584" y="506195"/>
            <a:ext cx="1936650" cy="197490"/>
          </a:xfrm>
          <a:prstGeom prst="rect">
            <a:avLst/>
          </a:prstGeom>
        </p:spPr>
        <p:txBody>
          <a:bodyPr vert="horz" wrap="square" lIns="0" tIns="12700" rIns="0" bIns="0" rtlCol="0">
            <a:spAutoFit/>
          </a:bodyPr>
          <a:lstStyle/>
          <a:p>
            <a:pPr marL="12700">
              <a:spcBef>
                <a:spcPts val="100"/>
              </a:spcBef>
            </a:pPr>
            <a:r>
              <a:rPr lang="ja-JP" altLang="en-US" sz="1200" b="1" spc="45">
                <a:solidFill>
                  <a:srgbClr val="231916"/>
                </a:solidFill>
                <a:latin typeface="Yu Gothic" panose="020B0400000000000000" pitchFamily="34" charset="-128"/>
                <a:ea typeface="Yu Gothic" panose="020B0400000000000000" pitchFamily="34" charset="-128"/>
                <a:cs typeface="Noto Sans CJK JP Bold"/>
              </a:rPr>
              <a:t>ワークシート記入見本</a:t>
            </a:r>
            <a:endParaRPr sz="1200" b="1" dirty="0">
              <a:latin typeface="Yu Gothic" panose="020B0400000000000000" pitchFamily="34" charset="-128"/>
              <a:ea typeface="Yu Gothic" panose="020B0400000000000000" pitchFamily="34" charset="-128"/>
              <a:cs typeface="Noto Sans CJK JP Regular"/>
            </a:endParaRPr>
          </a:p>
        </p:txBody>
      </p:sp>
      <p:pic>
        <p:nvPicPr>
          <p:cNvPr id="20" name="グラフィックス 19">
            <a:extLst>
              <a:ext uri="{FF2B5EF4-FFF2-40B4-BE49-F238E27FC236}">
                <a16:creationId xmlns:a16="http://schemas.microsoft.com/office/drawing/2014/main" id="{01104149-0107-8D03-674E-0381F37B242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06008" y="518794"/>
            <a:ext cx="189100" cy="172291"/>
          </a:xfrm>
          <a:prstGeom prst="rect">
            <a:avLst/>
          </a:prstGeom>
        </p:spPr>
      </p:pic>
      <p:pic>
        <p:nvPicPr>
          <p:cNvPr id="18" name="図 17"/>
          <p:cNvPicPr>
            <a:picLocks noChangeAspect="1"/>
          </p:cNvPicPr>
          <p:nvPr/>
        </p:nvPicPr>
        <p:blipFill>
          <a:blip r:embed="rId9"/>
          <a:stretch>
            <a:fillRect/>
          </a:stretch>
        </p:blipFill>
        <p:spPr>
          <a:xfrm>
            <a:off x="12099356" y="5869457"/>
            <a:ext cx="925043" cy="925043"/>
          </a:xfrm>
          <a:prstGeom prst="rect">
            <a:avLst/>
          </a:prstGeom>
        </p:spPr>
      </p:pic>
      <p:sp>
        <p:nvSpPr>
          <p:cNvPr id="58" name="object 372">
            <a:extLst>
              <a:ext uri="{FF2B5EF4-FFF2-40B4-BE49-F238E27FC236}">
                <a16:creationId xmlns:a16="http://schemas.microsoft.com/office/drawing/2014/main" id="{5332E232-48F0-D4EB-2E85-CC8BEFF138E3}"/>
              </a:ext>
            </a:extLst>
          </p:cNvPr>
          <p:cNvSpPr txBox="1"/>
          <p:nvPr/>
        </p:nvSpPr>
        <p:spPr>
          <a:xfrm>
            <a:off x="9693275" y="5869658"/>
            <a:ext cx="2374286" cy="948978"/>
          </a:xfrm>
          <a:prstGeom prst="rect">
            <a:avLst/>
          </a:prstGeom>
        </p:spPr>
        <p:txBody>
          <a:bodyPr vert="horz" wrap="square" lIns="0" tIns="0" rIns="0" bIns="0" rtlCol="0">
            <a:spAutoFit/>
          </a:bodyPr>
          <a:lstStyle/>
          <a:p>
            <a:pPr marL="12700">
              <a:lnSpc>
                <a:spcPct val="120000"/>
              </a:lnSpc>
              <a:spcBef>
                <a:spcPts val="100"/>
              </a:spcBef>
            </a:pPr>
            <a:r>
              <a:rPr lang="ja-JP" altLang="en-US" sz="1000" dirty="0" smtClean="0">
                <a:solidFill>
                  <a:schemeClr val="tx1"/>
                </a:solidFill>
                <a:latin typeface="Yu Gothic" panose="020B0400000000000000" pitchFamily="34" charset="-128"/>
                <a:ea typeface="Yu Gothic" panose="020B0400000000000000" pitchFamily="34" charset="-128"/>
                <a:cs typeface="Noto Sans CJK JP Bold"/>
              </a:rPr>
              <a:t>提供教材のうち「児童用副読本」は右の</a:t>
            </a:r>
            <a:r>
              <a:rPr lang="en-US" altLang="ja-JP" sz="1000" dirty="0" smtClean="0">
                <a:solidFill>
                  <a:schemeClr val="tx1"/>
                </a:solidFill>
                <a:latin typeface="Yu Gothic" panose="020B0400000000000000" pitchFamily="34" charset="-128"/>
                <a:ea typeface="Yu Gothic" panose="020B0400000000000000" pitchFamily="34" charset="-128"/>
                <a:cs typeface="Noto Sans CJK JP Bold"/>
              </a:rPr>
              <a:t>QR</a:t>
            </a:r>
            <a:r>
              <a:rPr lang="ja-JP" altLang="en-US" sz="1000" dirty="0" smtClean="0">
                <a:solidFill>
                  <a:schemeClr val="tx1"/>
                </a:solidFill>
                <a:latin typeface="Yu Gothic" panose="020B0400000000000000" pitchFamily="34" charset="-128"/>
                <a:ea typeface="Yu Gothic" panose="020B0400000000000000" pitchFamily="34" charset="-128"/>
                <a:cs typeface="Noto Sans CJK JP Bold"/>
              </a:rPr>
              <a:t>コードからお申込みできます。</a:t>
            </a:r>
            <a:endParaRPr lang="en-US" altLang="ja-JP" sz="1000" dirty="0" smtClean="0">
              <a:solidFill>
                <a:schemeClr val="tx1"/>
              </a:solidFill>
              <a:latin typeface="Yu Gothic" panose="020B0400000000000000" pitchFamily="34" charset="-128"/>
              <a:ea typeface="Yu Gothic" panose="020B0400000000000000" pitchFamily="34" charset="-128"/>
              <a:cs typeface="Noto Sans CJK JP Bold"/>
            </a:endParaRPr>
          </a:p>
          <a:p>
            <a:pPr marL="12700">
              <a:lnSpc>
                <a:spcPct val="120000"/>
              </a:lnSpc>
              <a:spcBef>
                <a:spcPts val="100"/>
              </a:spcBef>
            </a:pPr>
            <a:r>
              <a:rPr lang="ja-JP" altLang="en-US" sz="1000" dirty="0" smtClean="0">
                <a:solidFill>
                  <a:schemeClr val="tx1"/>
                </a:solidFill>
                <a:latin typeface="Yu Gothic" panose="020B0400000000000000" pitchFamily="34" charset="-128"/>
                <a:ea typeface="Yu Gothic" panose="020B0400000000000000" pitchFamily="34" charset="-128"/>
                <a:cs typeface="Noto Sans CJK JP Regular"/>
              </a:rPr>
              <a:t>児童数に応じて希望数をお申込みいただければ無償で送付いたします。</a:t>
            </a:r>
            <a:endParaRPr lang="en-US" altLang="ja-JP" sz="1000" dirty="0" smtClean="0">
              <a:solidFill>
                <a:schemeClr val="tx1"/>
              </a:solidFill>
              <a:latin typeface="Yu Gothic" panose="020B0400000000000000" pitchFamily="34" charset="-128"/>
              <a:ea typeface="Yu Gothic" panose="020B0400000000000000" pitchFamily="34" charset="-128"/>
              <a:cs typeface="Noto Sans CJK JP Regular"/>
            </a:endParaRPr>
          </a:p>
          <a:p>
            <a:pPr marL="12700">
              <a:lnSpc>
                <a:spcPct val="120000"/>
              </a:lnSpc>
              <a:spcBef>
                <a:spcPts val="100"/>
              </a:spcBef>
            </a:pPr>
            <a:r>
              <a:rPr lang="en-US" altLang="ja-JP" sz="100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1000" dirty="0" smtClean="0">
                <a:solidFill>
                  <a:schemeClr val="tx1"/>
                </a:solidFill>
                <a:latin typeface="Yu Gothic" panose="020B0400000000000000" pitchFamily="34" charset="-128"/>
                <a:ea typeface="Yu Gothic" panose="020B0400000000000000" pitchFamily="34" charset="-128"/>
                <a:cs typeface="Noto Sans CJK JP Regular"/>
              </a:rPr>
              <a:t>受付期限：令和</a:t>
            </a:r>
            <a:r>
              <a:rPr lang="en-US" altLang="ja-JP" sz="1000" dirty="0" smtClean="0">
                <a:solidFill>
                  <a:schemeClr val="tx1"/>
                </a:solidFill>
                <a:latin typeface="Yu Gothic" panose="020B0400000000000000" pitchFamily="34" charset="-128"/>
                <a:ea typeface="Yu Gothic" panose="020B0400000000000000" pitchFamily="34" charset="-128"/>
                <a:cs typeface="Noto Sans CJK JP Regular"/>
              </a:rPr>
              <a:t>7</a:t>
            </a:r>
            <a:r>
              <a:rPr lang="ja-JP" altLang="en-US" sz="1000" dirty="0" smtClean="0">
                <a:solidFill>
                  <a:schemeClr val="tx1"/>
                </a:solidFill>
                <a:latin typeface="Yu Gothic" panose="020B0400000000000000" pitchFamily="34" charset="-128"/>
                <a:ea typeface="Yu Gothic" panose="020B0400000000000000" pitchFamily="34" charset="-128"/>
                <a:cs typeface="Noto Sans CJK JP Regular"/>
              </a:rPr>
              <a:t>年</a:t>
            </a:r>
            <a:r>
              <a:rPr lang="en-US" altLang="ja-JP" sz="1000" dirty="0" smtClean="0">
                <a:solidFill>
                  <a:schemeClr val="tx1"/>
                </a:solidFill>
                <a:latin typeface="Yu Gothic" panose="020B0400000000000000" pitchFamily="34" charset="-128"/>
                <a:ea typeface="Yu Gothic" panose="020B0400000000000000" pitchFamily="34" charset="-128"/>
                <a:cs typeface="Noto Sans CJK JP Regular"/>
              </a:rPr>
              <a:t>9</a:t>
            </a:r>
            <a:r>
              <a:rPr lang="ja-JP" altLang="en-US" sz="1000" dirty="0" smtClean="0">
                <a:solidFill>
                  <a:schemeClr val="tx1"/>
                </a:solidFill>
                <a:latin typeface="Yu Gothic" panose="020B0400000000000000" pitchFamily="34" charset="-128"/>
                <a:ea typeface="Yu Gothic" panose="020B0400000000000000" pitchFamily="34" charset="-128"/>
                <a:cs typeface="Noto Sans CJK JP Regular"/>
              </a:rPr>
              <a:t>月</a:t>
            </a:r>
            <a:r>
              <a:rPr lang="en-US" altLang="ja-JP" sz="1000" dirty="0" smtClean="0">
                <a:solidFill>
                  <a:schemeClr val="tx1"/>
                </a:solidFill>
                <a:latin typeface="Yu Gothic" panose="020B0400000000000000" pitchFamily="34" charset="-128"/>
                <a:ea typeface="Yu Gothic" panose="020B0400000000000000" pitchFamily="34" charset="-128"/>
                <a:cs typeface="Noto Sans CJK JP Regular"/>
              </a:rPr>
              <a:t>15</a:t>
            </a:r>
            <a:r>
              <a:rPr lang="ja-JP" altLang="en-US" sz="1000" dirty="0" smtClean="0">
                <a:solidFill>
                  <a:schemeClr val="tx1"/>
                </a:solidFill>
                <a:latin typeface="Yu Gothic" panose="020B0400000000000000" pitchFamily="34" charset="-128"/>
                <a:ea typeface="Yu Gothic" panose="020B0400000000000000" pitchFamily="34" charset="-128"/>
                <a:cs typeface="Noto Sans CJK JP Regular"/>
              </a:rPr>
              <a:t>日（月）</a:t>
            </a:r>
            <a:endParaRPr sz="1000" dirty="0">
              <a:solidFill>
                <a:schemeClr val="tx1"/>
              </a:solidFill>
              <a:latin typeface="Yu Gothic" panose="020B0400000000000000" pitchFamily="34" charset="-128"/>
              <a:ea typeface="Yu Gothic" panose="020B0400000000000000" pitchFamily="34" charset="-128"/>
              <a:cs typeface="Noto Sans CJK JP Regular"/>
            </a:endParaRPr>
          </a:p>
        </p:txBody>
      </p:sp>
      <p:sp>
        <p:nvSpPr>
          <p:cNvPr id="63" name="object 109">
            <a:extLst>
              <a:ext uri="{FF2B5EF4-FFF2-40B4-BE49-F238E27FC236}">
                <a16:creationId xmlns:a16="http://schemas.microsoft.com/office/drawing/2014/main" id="{C3F5192A-A356-E14B-EA8C-36B73FD56959}"/>
              </a:ext>
            </a:extLst>
          </p:cNvPr>
          <p:cNvSpPr txBox="1"/>
          <p:nvPr/>
        </p:nvSpPr>
        <p:spPr>
          <a:xfrm>
            <a:off x="92075" y="10452100"/>
            <a:ext cx="228600" cy="189604"/>
          </a:xfrm>
          <a:prstGeom prst="rect">
            <a:avLst/>
          </a:prstGeom>
        </p:spPr>
        <p:txBody>
          <a:bodyPr vert="horz" wrap="square" lIns="0" tIns="0" rIns="0" bIns="0" rtlCol="0">
            <a:spAutoFit/>
          </a:bodyPr>
          <a:lstStyle/>
          <a:p>
            <a:pPr marL="12700" marR="5080" indent="3175">
              <a:lnSpc>
                <a:spcPct val="117900"/>
              </a:lnSpc>
              <a:spcBef>
                <a:spcPts val="100"/>
              </a:spcBef>
            </a:pPr>
            <a:r>
              <a:rPr lang="en-US" altLang="ja-JP" sz="1100" dirty="0">
                <a:solidFill>
                  <a:srgbClr val="231916"/>
                </a:solidFill>
                <a:latin typeface="Yu Gothic" panose="020B0400000000000000" pitchFamily="34" charset="-128"/>
                <a:ea typeface="Yu Gothic" panose="020B0400000000000000" pitchFamily="34" charset="-128"/>
                <a:cs typeface="Noto Sans CJK JP Regular"/>
              </a:rPr>
              <a:t>4</a:t>
            </a:r>
            <a:endParaRPr sz="1100" baseline="3968" dirty="0">
              <a:latin typeface="Yu Gothic" panose="020B0400000000000000" pitchFamily="34" charset="-128"/>
              <a:ea typeface="Yu Gothic" panose="020B0400000000000000" pitchFamily="34" charset="-128"/>
              <a:cs typeface="Noto Sans CJK JP Regular"/>
            </a:endParaRPr>
          </a:p>
        </p:txBody>
      </p:sp>
    </p:spTree>
    <p:extLst>
      <p:ext uri="{BB962C8B-B14F-4D97-AF65-F5344CB8AC3E}">
        <p14:creationId xmlns:p14="http://schemas.microsoft.com/office/powerpoint/2010/main" val="263209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12D08-C1D0-6DAB-FF6A-8E521370ABB6}"/>
            </a:ext>
          </a:extLst>
        </p:cNvPr>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07E3CB43-7637-2179-22AD-F53D5BF2487E}"/>
              </a:ext>
            </a:extLst>
          </p:cNvPr>
          <p:cNvGrpSpPr/>
          <p:nvPr/>
        </p:nvGrpSpPr>
        <p:grpSpPr>
          <a:xfrm>
            <a:off x="549524" y="385261"/>
            <a:ext cx="6463667" cy="773225"/>
            <a:chOff x="549524" y="546558"/>
            <a:chExt cx="6463667" cy="773225"/>
          </a:xfrm>
        </p:grpSpPr>
        <p:sp>
          <p:nvSpPr>
            <p:cNvPr id="8" name="角丸四角形 7">
              <a:extLst>
                <a:ext uri="{FF2B5EF4-FFF2-40B4-BE49-F238E27FC236}">
                  <a16:creationId xmlns:a16="http://schemas.microsoft.com/office/drawing/2014/main" id="{395FCAAB-7A69-D589-1DA7-45D20AB5B1A5}"/>
                </a:ext>
              </a:extLst>
            </p:cNvPr>
            <p:cNvSpPr/>
            <p:nvPr/>
          </p:nvSpPr>
          <p:spPr>
            <a:xfrm>
              <a:off x="549524" y="546558"/>
              <a:ext cx="6463667" cy="773225"/>
            </a:xfrm>
            <a:prstGeom prst="roundRect">
              <a:avLst>
                <a:gd name="adj" fmla="val 6362"/>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a:extLst>
                <a:ext uri="{FF2B5EF4-FFF2-40B4-BE49-F238E27FC236}">
                  <a16:creationId xmlns:a16="http://schemas.microsoft.com/office/drawing/2014/main" id="{0496B7E3-808E-1DE3-6425-B493EEB26A40}"/>
                </a:ext>
              </a:extLst>
            </p:cNvPr>
            <p:cNvSpPr>
              <a:spLocks noChangeAspect="1"/>
            </p:cNvSpPr>
            <p:nvPr/>
          </p:nvSpPr>
          <p:spPr>
            <a:xfrm>
              <a:off x="62682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a:extLst>
                <a:ext uri="{FF2B5EF4-FFF2-40B4-BE49-F238E27FC236}">
                  <a16:creationId xmlns:a16="http://schemas.microsoft.com/office/drawing/2014/main" id="{1E85B0C9-BC2B-EEE4-1B8D-6F8DD64BD4AB}"/>
                </a:ext>
              </a:extLst>
            </p:cNvPr>
            <p:cNvSpPr>
              <a:spLocks noChangeAspect="1"/>
            </p:cNvSpPr>
            <p:nvPr/>
          </p:nvSpPr>
          <p:spPr>
            <a:xfrm>
              <a:off x="62682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a:extLst>
                <a:ext uri="{FF2B5EF4-FFF2-40B4-BE49-F238E27FC236}">
                  <a16:creationId xmlns:a16="http://schemas.microsoft.com/office/drawing/2014/main" id="{1D98E769-919A-57D8-0614-21D8CDAFBB0F}"/>
                </a:ext>
              </a:extLst>
            </p:cNvPr>
            <p:cNvSpPr>
              <a:spLocks noChangeAspect="1"/>
            </p:cNvSpPr>
            <p:nvPr/>
          </p:nvSpPr>
          <p:spPr>
            <a:xfrm>
              <a:off x="687689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a:extLst>
                <a:ext uri="{FF2B5EF4-FFF2-40B4-BE49-F238E27FC236}">
                  <a16:creationId xmlns:a16="http://schemas.microsoft.com/office/drawing/2014/main" id="{8D14270D-AC31-64A9-6D35-4DB76D232060}"/>
                </a:ext>
              </a:extLst>
            </p:cNvPr>
            <p:cNvSpPr>
              <a:spLocks noChangeAspect="1"/>
            </p:cNvSpPr>
            <p:nvPr/>
          </p:nvSpPr>
          <p:spPr>
            <a:xfrm>
              <a:off x="687689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object 15">
            <a:extLst>
              <a:ext uri="{FF2B5EF4-FFF2-40B4-BE49-F238E27FC236}">
                <a16:creationId xmlns:a16="http://schemas.microsoft.com/office/drawing/2014/main" id="{E7F72BC4-5DFD-1FA5-84D1-4D8EA1A9203B}"/>
              </a:ext>
            </a:extLst>
          </p:cNvPr>
          <p:cNvSpPr txBox="1"/>
          <p:nvPr/>
        </p:nvSpPr>
        <p:spPr>
          <a:xfrm>
            <a:off x="549524" y="1689100"/>
            <a:ext cx="6463667" cy="968407"/>
          </a:xfrm>
          <a:prstGeom prst="rect">
            <a:avLst/>
          </a:prstGeom>
        </p:spPr>
        <p:txBody>
          <a:bodyPr vert="horz" wrap="square" lIns="0" tIns="12700" rIns="0" bIns="0" rtlCol="0">
            <a:spAutoFit/>
          </a:bodyPr>
          <a:lstStyle/>
          <a:p>
            <a:pPr marL="180975" indent="-171450">
              <a:lnSpc>
                <a:spcPct val="110000"/>
              </a:lnSpc>
              <a:spcBef>
                <a:spcPts val="300"/>
              </a:spcBef>
              <a:buFont typeface="Wingdings" pitchFamily="2" charset="2"/>
              <a:buChar char="ü"/>
            </a:pPr>
            <a:r>
              <a:rPr lang="ja-JP" altLang="en-US" sz="1000" b="0" i="0" dirty="0">
                <a:latin typeface="Yu Gothic" panose="020B0400000000000000" pitchFamily="34" charset="-128"/>
                <a:ea typeface="Yu Gothic" panose="020B0400000000000000" pitchFamily="34" charset="-128"/>
                <a:cs typeface="Noto Sans CJK JP Regular"/>
              </a:rPr>
              <a:t>運輸・貿易についてこれまで学んできたことを振り返り</a:t>
            </a:r>
            <a:r>
              <a:rPr lang="en-US" altLang="ja-JP" sz="1000" b="0" i="0" dirty="0">
                <a:latin typeface="Yu Gothic" panose="020B0400000000000000" pitchFamily="34" charset="-128"/>
                <a:ea typeface="Yu Gothic" panose="020B0400000000000000" pitchFamily="34" charset="-128"/>
                <a:cs typeface="Noto Sans CJK JP Regular"/>
              </a:rPr>
              <a:t>,</a:t>
            </a:r>
            <a:r>
              <a:rPr lang="ja-JP" altLang="en-US" sz="1000" b="0" i="0" dirty="0">
                <a:latin typeface="Yu Gothic" panose="020B0400000000000000" pitchFamily="34" charset="-128"/>
                <a:ea typeface="Yu Gothic" panose="020B0400000000000000" pitchFamily="34" charset="-128"/>
                <a:cs typeface="Noto Sans CJK JP Regular"/>
              </a:rPr>
              <a:t>運輸の仕事の大切さを確認する</a:t>
            </a:r>
            <a:r>
              <a:rPr lang="ja-JP" altLang="en-US" sz="1000" dirty="0">
                <a:solidFill>
                  <a:srgbClr val="231916"/>
                </a:solidFill>
                <a:latin typeface="Yu Gothic Medium" panose="020B0400000000000000" pitchFamily="34" charset="-128"/>
                <a:ea typeface="Yu Gothic Medium" panose="020B0400000000000000" pitchFamily="34" charset="-128"/>
                <a:cs typeface="Noto Sans CJK JP Regular"/>
              </a:rPr>
              <a:t>。</a:t>
            </a:r>
          </a:p>
          <a:p>
            <a:pPr marL="180975" indent="-171450">
              <a:lnSpc>
                <a:spcPct val="110000"/>
              </a:lnSpc>
              <a:spcBef>
                <a:spcPts val="300"/>
              </a:spcBef>
              <a:buFont typeface="Wingdings" pitchFamily="2" charset="2"/>
              <a:buChar char="ü"/>
            </a:pPr>
            <a:r>
              <a:rPr lang="ja-JP" altLang="en-US" sz="1000" b="0" i="0" dirty="0">
                <a:latin typeface="Yu Gothic" panose="020B0400000000000000" pitchFamily="34" charset="-128"/>
                <a:ea typeface="Yu Gothic" panose="020B0400000000000000" pitchFamily="34" charset="-128"/>
                <a:cs typeface="Noto Sans CJK JP Regular"/>
              </a:rPr>
              <a:t>海外との貿易を担う外航船員の仕事に興味を持って</a:t>
            </a:r>
            <a:r>
              <a:rPr lang="en-US" altLang="ja-JP" sz="1000" b="0" i="0" dirty="0">
                <a:latin typeface="Yu Gothic" panose="020B0400000000000000" pitchFamily="34" charset="-128"/>
                <a:ea typeface="Yu Gothic" panose="020B0400000000000000" pitchFamily="34" charset="-128"/>
                <a:cs typeface="Noto Sans CJK JP Regular"/>
              </a:rPr>
              <a:t>,</a:t>
            </a:r>
            <a:r>
              <a:rPr lang="ja-JP" altLang="en-US" sz="1000" b="0" i="0" dirty="0">
                <a:latin typeface="Yu Gothic" panose="020B0400000000000000" pitchFamily="34" charset="-128"/>
                <a:ea typeface="Yu Gothic" panose="020B0400000000000000" pitchFamily="34" charset="-128"/>
                <a:cs typeface="Noto Sans CJK JP Regular"/>
              </a:rPr>
              <a:t>自ら探究テーマを選び</a:t>
            </a:r>
            <a:r>
              <a:rPr lang="en-US" altLang="ja-JP" sz="1000" b="0" i="0" dirty="0">
                <a:latin typeface="Yu Gothic" panose="020B0400000000000000" pitchFamily="34" charset="-128"/>
                <a:ea typeface="Yu Gothic" panose="020B0400000000000000" pitchFamily="34" charset="-128"/>
                <a:cs typeface="Noto Sans CJK JP Regular"/>
              </a:rPr>
              <a:t>,</a:t>
            </a:r>
            <a:r>
              <a:rPr lang="ja-JP" altLang="en-US" sz="1000" b="0" i="0" dirty="0">
                <a:latin typeface="Yu Gothic" panose="020B0400000000000000" pitchFamily="34" charset="-128"/>
                <a:ea typeface="Yu Gothic" panose="020B0400000000000000" pitchFamily="34" charset="-128"/>
                <a:cs typeface="Noto Sans CJK JP Regular"/>
              </a:rPr>
              <a:t>そこで働く人のインタビュー動画資料を活用して必要な情報を調べる</a:t>
            </a:r>
            <a:r>
              <a:rPr lang="ja-JP" altLang="en-US" sz="1000" dirty="0">
                <a:solidFill>
                  <a:srgbClr val="231916"/>
                </a:solidFill>
                <a:latin typeface="Yu Gothic Medium" panose="020B0400000000000000" pitchFamily="34" charset="-128"/>
                <a:ea typeface="Yu Gothic Medium" panose="020B0400000000000000" pitchFamily="34" charset="-128"/>
                <a:cs typeface="Noto Sans CJK JP Regular"/>
              </a:rPr>
              <a:t>。</a:t>
            </a:r>
            <a:endParaRPr lang="ja-JP" altLang="en-US" sz="1000" dirty="0">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b="0" i="0" dirty="0">
                <a:latin typeface="Yu Gothic" panose="020B0400000000000000" pitchFamily="34" charset="-128"/>
                <a:ea typeface="Yu Gothic" panose="020B0400000000000000" pitchFamily="34" charset="-128"/>
                <a:cs typeface="Noto Sans CJK JP Regular"/>
              </a:rPr>
              <a:t>動画資料から必要な情報を読み取り</a:t>
            </a:r>
            <a:r>
              <a:rPr lang="en-US" altLang="ja-JP" sz="1000" b="0" i="0" dirty="0">
                <a:latin typeface="Yu Gothic" panose="020B0400000000000000" pitchFamily="34" charset="-128"/>
                <a:ea typeface="Yu Gothic" panose="020B0400000000000000" pitchFamily="34" charset="-128"/>
                <a:cs typeface="Noto Sans CJK JP Regular"/>
              </a:rPr>
              <a:t>,</a:t>
            </a:r>
            <a:r>
              <a:rPr lang="ja-JP" altLang="en-US" sz="1000" b="0" i="0" dirty="0">
                <a:latin typeface="Yu Gothic" panose="020B0400000000000000" pitchFamily="34" charset="-128"/>
                <a:ea typeface="Yu Gothic" panose="020B0400000000000000" pitchFamily="34" charset="-128"/>
                <a:cs typeface="Noto Sans CJK JP Regular"/>
              </a:rPr>
              <a:t>自分の言葉でまとめる。</a:t>
            </a:r>
          </a:p>
          <a:p>
            <a:pPr marL="180975" indent="-171450">
              <a:lnSpc>
                <a:spcPct val="110000"/>
              </a:lnSpc>
              <a:spcBef>
                <a:spcPts val="300"/>
              </a:spcBef>
              <a:buFont typeface="Wingdings" pitchFamily="2" charset="2"/>
              <a:buChar char="ü"/>
            </a:pPr>
            <a:r>
              <a:rPr lang="ja-JP" altLang="en-US" sz="1000" b="0" i="0" dirty="0">
                <a:latin typeface="Yu Gothic" panose="020B0400000000000000" pitchFamily="34" charset="-128"/>
                <a:ea typeface="Yu Gothic" panose="020B0400000000000000" pitchFamily="34" charset="-128"/>
                <a:cs typeface="Noto Sans CJK JP Regular"/>
              </a:rPr>
              <a:t>くらしと産業を支える海運の仕事の大切さを知り</a:t>
            </a:r>
            <a:r>
              <a:rPr lang="en-US" altLang="ja-JP" sz="1000" b="0" i="0" dirty="0">
                <a:latin typeface="Yu Gothic" panose="020B0400000000000000" pitchFamily="34" charset="-128"/>
                <a:ea typeface="Yu Gothic" panose="020B0400000000000000" pitchFamily="34" charset="-128"/>
                <a:cs typeface="Noto Sans CJK JP Regular"/>
              </a:rPr>
              <a:t>,</a:t>
            </a:r>
            <a:r>
              <a:rPr lang="ja-JP" altLang="en-US" sz="1000" b="0" i="0" dirty="0">
                <a:latin typeface="Yu Gothic" panose="020B0400000000000000" pitchFamily="34" charset="-128"/>
                <a:ea typeface="Yu Gothic" panose="020B0400000000000000" pitchFamily="34" charset="-128"/>
                <a:cs typeface="Noto Sans CJK JP Regular"/>
              </a:rPr>
              <a:t>そこで働く人（外航船員）の役割と魅力を知る。</a:t>
            </a:r>
          </a:p>
        </p:txBody>
      </p:sp>
      <p:sp>
        <p:nvSpPr>
          <p:cNvPr id="17" name="object 17">
            <a:extLst>
              <a:ext uri="{FF2B5EF4-FFF2-40B4-BE49-F238E27FC236}">
                <a16:creationId xmlns:a16="http://schemas.microsoft.com/office/drawing/2014/main" id="{459718D7-0EC8-3081-E15B-FCBDBEF2939D}"/>
              </a:ext>
            </a:extLst>
          </p:cNvPr>
          <p:cNvSpPr txBox="1"/>
          <p:nvPr/>
        </p:nvSpPr>
        <p:spPr>
          <a:xfrm>
            <a:off x="778959" y="3822700"/>
            <a:ext cx="1936650" cy="197490"/>
          </a:xfrm>
          <a:prstGeom prst="rect">
            <a:avLst/>
          </a:prstGeom>
        </p:spPr>
        <p:txBody>
          <a:bodyPr vert="horz" wrap="square" lIns="0" tIns="12700" rIns="0" bIns="0" rtlCol="0">
            <a:spAutoFit/>
          </a:bodyPr>
          <a:lstStyle/>
          <a:p>
            <a:pPr marL="12700">
              <a:spcBef>
                <a:spcPts val="100"/>
              </a:spcBef>
            </a:pPr>
            <a:r>
              <a:rPr lang="ja-JP" altLang="en-US" sz="1200" b="1" spc="10" dirty="0">
                <a:solidFill>
                  <a:srgbClr val="231916"/>
                </a:solidFill>
                <a:latin typeface="Yu Gothic" panose="020B0400000000000000" pitchFamily="34" charset="-128"/>
                <a:ea typeface="Yu Gothic" panose="020B0400000000000000" pitchFamily="34" charset="-128"/>
                <a:cs typeface="Noto Sans CJK JP Bold"/>
              </a:rPr>
              <a:t>授業用教材</a:t>
            </a:r>
            <a:endParaRPr sz="1200" b="1" dirty="0">
              <a:latin typeface="Yu Gothic" panose="020B0400000000000000" pitchFamily="34" charset="-128"/>
              <a:ea typeface="Yu Gothic" panose="020B0400000000000000" pitchFamily="34" charset="-128"/>
              <a:cs typeface="Noto Sans CJK JP Regular"/>
            </a:endParaRPr>
          </a:p>
        </p:txBody>
      </p:sp>
      <p:sp>
        <p:nvSpPr>
          <p:cNvPr id="103" name="object 103">
            <a:extLst>
              <a:ext uri="{FF2B5EF4-FFF2-40B4-BE49-F238E27FC236}">
                <a16:creationId xmlns:a16="http://schemas.microsoft.com/office/drawing/2014/main" id="{B5CB70CF-FA92-006F-AAFC-62579C083769}"/>
              </a:ext>
            </a:extLst>
          </p:cNvPr>
          <p:cNvSpPr txBox="1"/>
          <p:nvPr/>
        </p:nvSpPr>
        <p:spPr>
          <a:xfrm>
            <a:off x="670574" y="2984500"/>
            <a:ext cx="6216015" cy="540469"/>
          </a:xfrm>
          <a:prstGeom prst="rect">
            <a:avLst/>
          </a:prstGeom>
        </p:spPr>
        <p:txBody>
          <a:bodyPr vert="horz" wrap="square" lIns="0" tIns="12700" rIns="0" bIns="0" rtlCol="0">
            <a:spAutoFit/>
          </a:bodyPr>
          <a:lstStyle/>
          <a:p>
            <a:pPr marL="12700" marR="5080" indent="3810" algn="just">
              <a:lnSpc>
                <a:spcPct val="129700"/>
              </a:lnSpc>
              <a:spcBef>
                <a:spcPts val="100"/>
              </a:spcBef>
            </a:pPr>
            <a:r>
              <a:rPr lang="ja-JP" altLang="en-US" sz="900" spc="25" dirty="0">
                <a:solidFill>
                  <a:schemeClr val="tx1"/>
                </a:solidFill>
                <a:latin typeface="Yu Gothic" panose="020B0400000000000000" pitchFamily="34" charset="-128"/>
                <a:ea typeface="Yu Gothic" panose="020B0400000000000000" pitchFamily="34" charset="-128"/>
                <a:cs typeface="Noto Sans CJK JP Regular"/>
              </a:rPr>
              <a:t>船員さんのインタビュー動画を通じて</a:t>
            </a:r>
            <a:r>
              <a:rPr lang="en-US" altLang="ja-JP" sz="900" spc="25"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dirty="0">
                <a:solidFill>
                  <a:schemeClr val="tx1"/>
                </a:solidFill>
                <a:latin typeface="Yu Gothic" panose="020B0400000000000000" pitchFamily="34" charset="-128"/>
                <a:ea typeface="Yu Gothic" panose="020B0400000000000000" pitchFamily="34" charset="-128"/>
                <a:cs typeface="Noto Sans CJK JP Regular"/>
              </a:rPr>
              <a:t>児童が仕事のくふうや日本の貿易の現状を具体的に理解できるよう指導することが大切なため</a:t>
            </a:r>
            <a:r>
              <a:rPr lang="en-US" altLang="ja-JP" sz="900" spc="25"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dirty="0">
                <a:solidFill>
                  <a:schemeClr val="tx1"/>
                </a:solidFill>
                <a:latin typeface="Yu Gothic" panose="020B0400000000000000" pitchFamily="34" charset="-128"/>
                <a:ea typeface="Yu Gothic" panose="020B0400000000000000" pitchFamily="34" charset="-128"/>
                <a:cs typeface="Noto Sans CJK JP Regular"/>
              </a:rPr>
              <a:t>動画視聴の時間を十分に取るようにしてください。最終的に</a:t>
            </a:r>
            <a:r>
              <a:rPr lang="en-US" altLang="ja-JP" sz="900" spc="25"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dirty="0">
                <a:solidFill>
                  <a:schemeClr val="tx1"/>
                </a:solidFill>
                <a:latin typeface="Yu Gothic" panose="020B0400000000000000" pitchFamily="34" charset="-128"/>
                <a:ea typeface="Yu Gothic" panose="020B0400000000000000" pitchFamily="34" charset="-128"/>
                <a:cs typeface="Noto Sans CJK JP Regular"/>
              </a:rPr>
              <a:t>船員さんによる仕事が</a:t>
            </a:r>
            <a:r>
              <a:rPr lang="en-US" altLang="ja-JP" sz="900" spc="25"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dirty="0">
                <a:solidFill>
                  <a:schemeClr val="tx1"/>
                </a:solidFill>
                <a:latin typeface="Yu Gothic" panose="020B0400000000000000" pitchFamily="34" charset="-128"/>
                <a:ea typeface="Yu Gothic" panose="020B0400000000000000" pitchFamily="34" charset="-128"/>
                <a:cs typeface="Noto Sans CJK JP Regular"/>
              </a:rPr>
              <a:t>日本や世界の貿易や経済そのものにどのように影響しているかを関連付けることで</a:t>
            </a:r>
            <a:r>
              <a:rPr lang="en-US" altLang="ja-JP" sz="900" spc="25"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dirty="0">
                <a:solidFill>
                  <a:schemeClr val="tx1"/>
                </a:solidFill>
                <a:latin typeface="Yu Gothic" panose="020B0400000000000000" pitchFamily="34" charset="-128"/>
                <a:ea typeface="Yu Gothic" panose="020B0400000000000000" pitchFamily="34" charset="-128"/>
                <a:cs typeface="Noto Sans CJK JP Regular"/>
              </a:rPr>
              <a:t>児童の理解をより深められます。</a:t>
            </a:r>
            <a:endParaRPr sz="900" dirty="0">
              <a:solidFill>
                <a:schemeClr val="tx1"/>
              </a:solidFill>
              <a:latin typeface="Yu Gothic" panose="020B0400000000000000" pitchFamily="34" charset="-128"/>
              <a:ea typeface="Yu Gothic" panose="020B0400000000000000" pitchFamily="34" charset="-128"/>
              <a:cs typeface="Noto Sans CJK JP Regular"/>
            </a:endParaRPr>
          </a:p>
        </p:txBody>
      </p:sp>
      <p:sp>
        <p:nvSpPr>
          <p:cNvPr id="105" name="object 105">
            <a:extLst>
              <a:ext uri="{FF2B5EF4-FFF2-40B4-BE49-F238E27FC236}">
                <a16:creationId xmlns:a16="http://schemas.microsoft.com/office/drawing/2014/main" id="{7466DAFC-0B10-7F67-0C13-AAE4DB950A31}"/>
              </a:ext>
            </a:extLst>
          </p:cNvPr>
          <p:cNvSpPr/>
          <p:nvPr/>
        </p:nvSpPr>
        <p:spPr>
          <a:xfrm>
            <a:off x="539987" y="2832100"/>
            <a:ext cx="6473825" cy="786130"/>
          </a:xfrm>
          <a:prstGeom prst="roundRect">
            <a:avLst>
              <a:gd name="adj" fmla="val 7508"/>
            </a:avLst>
          </a:prstGeom>
          <a:ln w="6350">
            <a:solidFill>
              <a:schemeClr val="tx1"/>
            </a:solidFill>
          </a:ln>
        </p:spPr>
        <p:txBody>
          <a:bodyPr wrap="square" lIns="0" tIns="0" rIns="0" bIns="0" rtlCol="0"/>
          <a:lstStyle/>
          <a:p>
            <a:endParaRPr/>
          </a:p>
        </p:txBody>
      </p:sp>
      <p:sp>
        <p:nvSpPr>
          <p:cNvPr id="106" name="object 106">
            <a:extLst>
              <a:ext uri="{FF2B5EF4-FFF2-40B4-BE49-F238E27FC236}">
                <a16:creationId xmlns:a16="http://schemas.microsoft.com/office/drawing/2014/main" id="{C31B0B35-7EC4-609A-CE50-95FD090DC9EB}"/>
              </a:ext>
            </a:extLst>
          </p:cNvPr>
          <p:cNvSpPr/>
          <p:nvPr/>
        </p:nvSpPr>
        <p:spPr>
          <a:xfrm>
            <a:off x="680822" y="2775927"/>
            <a:ext cx="1163853" cy="166712"/>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p>
        </p:txBody>
      </p:sp>
      <p:sp>
        <p:nvSpPr>
          <p:cNvPr id="107" name="object 107">
            <a:extLst>
              <a:ext uri="{FF2B5EF4-FFF2-40B4-BE49-F238E27FC236}">
                <a16:creationId xmlns:a16="http://schemas.microsoft.com/office/drawing/2014/main" id="{146881E2-4AF1-EA9A-FB10-13B3AB1F6DF9}"/>
              </a:ext>
            </a:extLst>
          </p:cNvPr>
          <p:cNvSpPr txBox="1"/>
          <p:nvPr/>
        </p:nvSpPr>
        <p:spPr>
          <a:xfrm>
            <a:off x="786263" y="2755900"/>
            <a:ext cx="1308100" cy="166712"/>
          </a:xfrm>
          <a:prstGeom prst="rect">
            <a:avLst/>
          </a:prstGeom>
        </p:spPr>
        <p:txBody>
          <a:bodyPr vert="horz" wrap="square" lIns="0" tIns="12700" rIns="0" bIns="0" rtlCol="0">
            <a:spAutoFit/>
          </a:bodyPr>
          <a:lstStyle/>
          <a:p>
            <a:pPr marL="12700">
              <a:spcBef>
                <a:spcPts val="100"/>
              </a:spcBef>
            </a:pPr>
            <a:r>
              <a:rPr sz="1000" b="1" spc="-25" dirty="0">
                <a:solidFill>
                  <a:srgbClr val="231916"/>
                </a:solidFill>
                <a:latin typeface="Yu Gothic" panose="020B0400000000000000" pitchFamily="34" charset="-128"/>
                <a:ea typeface="Yu Gothic" panose="020B0400000000000000" pitchFamily="34" charset="-128"/>
                <a:cs typeface="Noto Sans CJK JP Bold"/>
              </a:rPr>
              <a:t>活動のポイント</a:t>
            </a:r>
            <a:endParaRPr sz="1000" b="1" dirty="0">
              <a:latin typeface="Yu Gothic" panose="020B0400000000000000" pitchFamily="34" charset="-128"/>
              <a:ea typeface="Yu Gothic" panose="020B0400000000000000" pitchFamily="34" charset="-128"/>
              <a:cs typeface="Noto Sans CJK JP Regular"/>
            </a:endParaRPr>
          </a:p>
        </p:txBody>
      </p:sp>
      <p:sp>
        <p:nvSpPr>
          <p:cNvPr id="111" name="object 111">
            <a:extLst>
              <a:ext uri="{FF2B5EF4-FFF2-40B4-BE49-F238E27FC236}">
                <a16:creationId xmlns:a16="http://schemas.microsoft.com/office/drawing/2014/main" id="{B5B40351-E1B8-4854-3A26-100E8C702794}"/>
              </a:ext>
            </a:extLst>
          </p:cNvPr>
          <p:cNvSpPr txBox="1"/>
          <p:nvPr/>
        </p:nvSpPr>
        <p:spPr>
          <a:xfrm>
            <a:off x="778959" y="8806810"/>
            <a:ext cx="1936650" cy="197490"/>
          </a:xfrm>
          <a:prstGeom prst="rect">
            <a:avLst/>
          </a:prstGeom>
        </p:spPr>
        <p:txBody>
          <a:bodyPr vert="horz" wrap="square" lIns="0" tIns="12700" rIns="0" bIns="0" rtlCol="0">
            <a:spAutoFit/>
          </a:bodyPr>
          <a:lstStyle/>
          <a:p>
            <a:pPr marL="12700">
              <a:spcBef>
                <a:spcPts val="100"/>
              </a:spcBef>
            </a:pPr>
            <a:r>
              <a:rPr lang="ja-JP" altLang="en-US" sz="1200" b="1" spc="45" dirty="0">
                <a:solidFill>
                  <a:srgbClr val="231916"/>
                </a:solidFill>
                <a:latin typeface="Yu Gothic" panose="020B0400000000000000" pitchFamily="34" charset="-128"/>
                <a:ea typeface="Yu Gothic" panose="020B0400000000000000" pitchFamily="34" charset="-128"/>
                <a:cs typeface="Noto Sans CJK JP Bold"/>
              </a:rPr>
              <a:t>単元の</a:t>
            </a:r>
            <a:r>
              <a:rPr sz="1200" b="1" spc="45" dirty="0">
                <a:solidFill>
                  <a:srgbClr val="231916"/>
                </a:solidFill>
                <a:latin typeface="Yu Gothic" panose="020B0400000000000000" pitchFamily="34" charset="-128"/>
                <a:ea typeface="Yu Gothic" panose="020B0400000000000000" pitchFamily="34" charset="-128"/>
                <a:cs typeface="Noto Sans CJK JP Bold"/>
              </a:rPr>
              <a:t>評価基準</a:t>
            </a:r>
            <a:endParaRPr sz="1200" b="1">
              <a:latin typeface="Yu Gothic" panose="020B0400000000000000" pitchFamily="34" charset="-128"/>
              <a:ea typeface="Yu Gothic" panose="020B0400000000000000" pitchFamily="34" charset="-128"/>
              <a:cs typeface="Noto Sans CJK JP Regular"/>
            </a:endParaRPr>
          </a:p>
        </p:txBody>
      </p:sp>
      <p:sp>
        <p:nvSpPr>
          <p:cNvPr id="113" name="object 113">
            <a:extLst>
              <a:ext uri="{FF2B5EF4-FFF2-40B4-BE49-F238E27FC236}">
                <a16:creationId xmlns:a16="http://schemas.microsoft.com/office/drawing/2014/main" id="{E60EC8F1-D912-0DC0-ED12-6AA6B2E315A6}"/>
              </a:ext>
            </a:extLst>
          </p:cNvPr>
          <p:cNvSpPr txBox="1"/>
          <p:nvPr/>
        </p:nvSpPr>
        <p:spPr>
          <a:xfrm>
            <a:off x="778959" y="7679193"/>
            <a:ext cx="1409251" cy="202337"/>
          </a:xfrm>
          <a:prstGeom prst="rect">
            <a:avLst/>
          </a:prstGeom>
        </p:spPr>
        <p:txBody>
          <a:bodyPr vert="horz" wrap="square" lIns="0" tIns="12700" rIns="0" bIns="0" rtlCol="0">
            <a:spAutoFit/>
          </a:bodyPr>
          <a:lstStyle/>
          <a:p>
            <a:pPr marL="12700">
              <a:spcBef>
                <a:spcPts val="100"/>
              </a:spcBef>
            </a:pPr>
            <a:r>
              <a:rPr sz="1200" b="1" dirty="0">
                <a:solidFill>
                  <a:srgbClr val="231916"/>
                </a:solidFill>
                <a:latin typeface="Yu Gothic" panose="020B0400000000000000" pitchFamily="34" charset="-128"/>
                <a:ea typeface="Yu Gothic" panose="020B0400000000000000" pitchFamily="34" charset="-128"/>
                <a:cs typeface="Noto Sans CJK JP Bold"/>
              </a:rPr>
              <a:t>教科との関連</a:t>
            </a:r>
            <a:endParaRPr sz="1200" b="1" dirty="0">
              <a:latin typeface="Yu Gothic" panose="020B0400000000000000" pitchFamily="34" charset="-128"/>
              <a:ea typeface="Yu Gothic" panose="020B0400000000000000" pitchFamily="34" charset="-128"/>
              <a:cs typeface="Noto Sans CJK JP Regular"/>
            </a:endParaRPr>
          </a:p>
        </p:txBody>
      </p:sp>
      <p:graphicFrame>
        <p:nvGraphicFramePr>
          <p:cNvPr id="115" name="object 115">
            <a:extLst>
              <a:ext uri="{FF2B5EF4-FFF2-40B4-BE49-F238E27FC236}">
                <a16:creationId xmlns:a16="http://schemas.microsoft.com/office/drawing/2014/main" id="{726E3E48-C793-3D00-3DF1-A7F085758314}"/>
              </a:ext>
            </a:extLst>
          </p:cNvPr>
          <p:cNvGraphicFramePr>
            <a:graphicFrameLocks noGrp="1"/>
          </p:cNvGraphicFramePr>
          <p:nvPr>
            <p:extLst>
              <p:ext uri="{D42A27DB-BD31-4B8C-83A1-F6EECF244321}">
                <p14:modId xmlns:p14="http://schemas.microsoft.com/office/powerpoint/2010/main" val="2147311312"/>
              </p:ext>
            </p:extLst>
          </p:nvPr>
        </p:nvGraphicFramePr>
        <p:xfrm>
          <a:off x="536826" y="9028742"/>
          <a:ext cx="6476364" cy="1359540"/>
        </p:xfrm>
        <a:graphic>
          <a:graphicData uri="http://schemas.openxmlformats.org/drawingml/2006/table">
            <a:tbl>
              <a:tblPr firstRow="1" bandRow="1">
                <a:tableStyleId>{2D5ABB26-0587-4C30-8999-92F81FD0307C}</a:tableStyleId>
              </a:tblPr>
              <a:tblGrid>
                <a:gridCol w="2158788">
                  <a:extLst>
                    <a:ext uri="{9D8B030D-6E8A-4147-A177-3AD203B41FA5}">
                      <a16:colId xmlns:a16="http://schemas.microsoft.com/office/drawing/2014/main" val="20000"/>
                    </a:ext>
                  </a:extLst>
                </a:gridCol>
                <a:gridCol w="2158788">
                  <a:extLst>
                    <a:ext uri="{9D8B030D-6E8A-4147-A177-3AD203B41FA5}">
                      <a16:colId xmlns:a16="http://schemas.microsoft.com/office/drawing/2014/main" val="20001"/>
                    </a:ext>
                  </a:extLst>
                </a:gridCol>
                <a:gridCol w="2158788">
                  <a:extLst>
                    <a:ext uri="{9D8B030D-6E8A-4147-A177-3AD203B41FA5}">
                      <a16:colId xmlns:a16="http://schemas.microsoft.com/office/drawing/2014/main" val="1606315588"/>
                    </a:ext>
                  </a:extLst>
                </a:gridCol>
              </a:tblGrid>
              <a:tr h="324000">
                <a:tc>
                  <a:txBody>
                    <a:bodyPr/>
                    <a:lstStyle/>
                    <a:p>
                      <a:pPr marL="9525" indent="0" algn="ctr">
                        <a:lnSpc>
                          <a:spcPct val="100000"/>
                        </a:lnSpc>
                        <a:tabLst/>
                      </a:pPr>
                      <a:r>
                        <a:rPr lang="ja-JP" altLang="en-US" sz="900" b="1" i="0" spc="-55" dirty="0" err="1">
                          <a:solidFill>
                            <a:srgbClr val="231916"/>
                          </a:solidFill>
                          <a:latin typeface="Yu Gothic" panose="020B0400000000000000" pitchFamily="34" charset="-128"/>
                          <a:ea typeface="Yu Gothic" panose="020B0400000000000000" pitchFamily="34" charset="-128"/>
                          <a:cs typeface="Noto Sans CJK JP Bold"/>
                        </a:rPr>
                        <a:t>知識および技能</a:t>
                      </a:r>
                      <a:endParaRPr lang="ja-JP" altLang="en-US" sz="900" b="1" i="0" spc="-55" dirty="0">
                        <a:solidFill>
                          <a:srgbClr val="231916"/>
                        </a:solidFill>
                        <a:latin typeface="Yu Gothic" panose="020B0400000000000000" pitchFamily="34" charset="-128"/>
                        <a:ea typeface="Yu Gothic" panose="020B0400000000000000" pitchFamily="34" charset="-128"/>
                        <a:cs typeface="Noto Sans CJK JP Bold"/>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gn="ctr">
                        <a:lnSpc>
                          <a:spcPct val="100000"/>
                        </a:lnSpc>
                        <a:tabLst/>
                      </a:pPr>
                      <a:r>
                        <a:rPr lang="ja-JP" altLang="en-US" sz="900" b="1" i="0" spc="-55" dirty="0" err="1">
                          <a:solidFill>
                            <a:srgbClr val="231916"/>
                          </a:solidFill>
                          <a:latin typeface="Yu Gothic" panose="020B0400000000000000" pitchFamily="34" charset="-128"/>
                          <a:ea typeface="Yu Gothic" panose="020B0400000000000000" pitchFamily="34" charset="-128"/>
                          <a:cs typeface="Noto Sans CJK JP Bold"/>
                        </a:rPr>
                        <a:t>思考力・判断力・表現力</a:t>
                      </a:r>
                      <a:endParaRPr lang="ja-JP" altLang="en-US" sz="900" b="1" i="0" spc="-55" dirty="0">
                        <a:solidFill>
                          <a:srgbClr val="231916"/>
                        </a:solidFill>
                        <a:latin typeface="Yu Gothic" panose="020B0400000000000000" pitchFamily="34" charset="-128"/>
                        <a:ea typeface="Yu Gothic" panose="020B0400000000000000" pitchFamily="34" charset="-128"/>
                        <a:cs typeface="Noto Sans CJK JP Bold"/>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marR="0" lvl="0" indent="0" algn="ctr" defTabSz="914400" eaLnBrk="1" fontAlgn="auto" latinLnBrk="0" hangingPunct="1">
                        <a:lnSpc>
                          <a:spcPct val="100000"/>
                        </a:lnSpc>
                        <a:spcBef>
                          <a:spcPts val="320"/>
                        </a:spcBef>
                        <a:spcAft>
                          <a:spcPts val="0"/>
                        </a:spcAft>
                        <a:buClrTx/>
                        <a:buSzTx/>
                        <a:buFontTx/>
                        <a:buNone/>
                        <a:tabLst/>
                        <a:defRPr/>
                      </a:pPr>
                      <a:r>
                        <a:rPr lang="ja-JP" altLang="en-US" sz="900" b="1" i="0" spc="-55" dirty="0" err="1">
                          <a:solidFill>
                            <a:srgbClr val="231916"/>
                          </a:solidFill>
                          <a:latin typeface="Yu Gothic" panose="020B0400000000000000" pitchFamily="34" charset="-128"/>
                          <a:ea typeface="Yu Gothic" panose="020B0400000000000000" pitchFamily="34" charset="-128"/>
                          <a:cs typeface="Noto Sans CJK JP Bold"/>
                        </a:rPr>
                        <a:t>主体的に学習に取り組む態度</a:t>
                      </a:r>
                      <a:endParaRPr lang="ja-JP" altLang="en-US" sz="900" b="1" i="0" spc="-55" dirty="0">
                        <a:solidFill>
                          <a:srgbClr val="231916"/>
                        </a:solidFill>
                        <a:latin typeface="Yu Gothic" panose="020B0400000000000000" pitchFamily="34" charset="-128"/>
                        <a:ea typeface="Yu Gothic" panose="020B0400000000000000" pitchFamily="34" charset="-128"/>
                        <a:cs typeface="Noto Sans CJK JP Bold"/>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00000">
                <a:tc>
                  <a:txBody>
                    <a:bodyPr/>
                    <a:lstStyle/>
                    <a:p>
                      <a:pPr marL="9525" marR="73660" indent="0">
                        <a:lnSpc>
                          <a:spcPct val="129700"/>
                        </a:lnSpc>
                        <a:spcBef>
                          <a:spcPts val="280"/>
                        </a:spcBef>
                        <a:tabLst/>
                      </a:pPr>
                      <a:r>
                        <a:rPr kumimoji="1" lang="ja-JP" altLang="en-US" sz="900" b="0" i="0" dirty="0">
                          <a:latin typeface="Yu Gothic" panose="020B0400000000000000" pitchFamily="34" charset="-128"/>
                          <a:ea typeface="Yu Gothic" panose="020B0400000000000000" pitchFamily="34" charset="-128"/>
                        </a:rPr>
                        <a:t>貿易や運輸に関する知識を習得し</a:t>
                      </a:r>
                      <a:r>
                        <a:rPr kumimoji="1" lang="en-US" altLang="ja-JP" sz="900" b="0" i="0" dirty="0">
                          <a:latin typeface="Yu Gothic" panose="020B0400000000000000" pitchFamily="34" charset="-128"/>
                          <a:ea typeface="Yu Gothic" panose="020B0400000000000000" pitchFamily="34" charset="-128"/>
                        </a:rPr>
                        <a:t>,</a:t>
                      </a:r>
                      <a:r>
                        <a:rPr kumimoji="1" lang="ja-JP" altLang="en-US" sz="900" b="0" i="0" dirty="0">
                          <a:latin typeface="Yu Gothic" panose="020B0400000000000000" pitchFamily="34" charset="-128"/>
                          <a:ea typeface="Yu Gothic" panose="020B0400000000000000" pitchFamily="34" charset="-128"/>
                        </a:rPr>
                        <a:t>それに従事する人の職業や仕事上のくふうについても理解することができている。</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marR="73660" indent="0">
                        <a:lnSpc>
                          <a:spcPct val="129700"/>
                        </a:lnSpc>
                        <a:spcBef>
                          <a:spcPts val="280"/>
                        </a:spcBef>
                        <a:tabLst/>
                      </a:pPr>
                      <a:r>
                        <a:rPr kumimoji="1" lang="ja-JP" altLang="en-US" sz="900" b="0" i="0" spc="-5" dirty="0">
                          <a:solidFill>
                            <a:srgbClr val="231916"/>
                          </a:solidFill>
                          <a:latin typeface="Yu Gothic" panose="020B0400000000000000" pitchFamily="34" charset="-128"/>
                          <a:ea typeface="Yu Gothic" panose="020B0400000000000000" pitchFamily="34" charset="-128"/>
                          <a:cs typeface="Noto Sans CJK JP Regular"/>
                        </a:rPr>
                        <a:t>自ら決めたテーマに合わせて</a:t>
                      </a:r>
                      <a:r>
                        <a:rPr kumimoji="1" lang="en-US" altLang="ja-JP" sz="900" b="0" i="0" spc="-5" dirty="0">
                          <a:solidFill>
                            <a:srgbClr val="231916"/>
                          </a:solidFill>
                          <a:latin typeface="Yu Gothic" panose="020B0400000000000000" pitchFamily="34" charset="-128"/>
                          <a:ea typeface="Yu Gothic" panose="020B0400000000000000" pitchFamily="34" charset="-128"/>
                          <a:cs typeface="Noto Sans CJK JP Regular"/>
                        </a:rPr>
                        <a:t>,</a:t>
                      </a:r>
                      <a:r>
                        <a:rPr kumimoji="1" lang="ja-JP" altLang="en-US" sz="900" b="0" i="0" spc="-5" dirty="0">
                          <a:solidFill>
                            <a:srgbClr val="231916"/>
                          </a:solidFill>
                          <a:latin typeface="Yu Gothic" panose="020B0400000000000000" pitchFamily="34" charset="-128"/>
                          <a:ea typeface="Yu Gothic" panose="020B0400000000000000" pitchFamily="34" charset="-128"/>
                          <a:cs typeface="Noto Sans CJK JP Regular"/>
                        </a:rPr>
                        <a:t>適切な資料データを探し</a:t>
                      </a:r>
                      <a:r>
                        <a:rPr kumimoji="1" lang="en-US" altLang="ja-JP" sz="900" b="0" i="0" spc="-5" dirty="0">
                          <a:solidFill>
                            <a:srgbClr val="231916"/>
                          </a:solidFill>
                          <a:latin typeface="Yu Gothic" panose="020B0400000000000000" pitchFamily="34" charset="-128"/>
                          <a:ea typeface="Yu Gothic" panose="020B0400000000000000" pitchFamily="34" charset="-128"/>
                          <a:cs typeface="Noto Sans CJK JP Regular"/>
                        </a:rPr>
                        <a:t>,</a:t>
                      </a:r>
                      <a:r>
                        <a:rPr kumimoji="1" lang="ja-JP" altLang="en-US" sz="900" b="0" i="0" spc="-5" dirty="0">
                          <a:solidFill>
                            <a:srgbClr val="231916"/>
                          </a:solidFill>
                          <a:latin typeface="Yu Gothic" panose="020B0400000000000000" pitchFamily="34" charset="-128"/>
                          <a:ea typeface="Yu Gothic" panose="020B0400000000000000" pitchFamily="34" charset="-128"/>
                          <a:cs typeface="Noto Sans CJK JP Regular"/>
                        </a:rPr>
                        <a:t>調べた内容をまとめることができている。また</a:t>
                      </a:r>
                      <a:r>
                        <a:rPr kumimoji="1" lang="en-US" altLang="ja-JP" sz="900" b="0" i="0" spc="-5" dirty="0">
                          <a:solidFill>
                            <a:srgbClr val="231916"/>
                          </a:solidFill>
                          <a:latin typeface="Yu Gothic" panose="020B0400000000000000" pitchFamily="34" charset="-128"/>
                          <a:ea typeface="Yu Gothic" panose="020B0400000000000000" pitchFamily="34" charset="-128"/>
                          <a:cs typeface="Noto Sans CJK JP Regular"/>
                        </a:rPr>
                        <a:t>,</a:t>
                      </a:r>
                      <a:r>
                        <a:rPr kumimoji="1" lang="ja-JP" altLang="en-US" sz="900" b="0" i="0" spc="-5" dirty="0">
                          <a:solidFill>
                            <a:srgbClr val="231916"/>
                          </a:solidFill>
                          <a:latin typeface="Yu Gothic" panose="020B0400000000000000" pitchFamily="34" charset="-128"/>
                          <a:ea typeface="Yu Gothic" panose="020B0400000000000000" pitchFamily="34" charset="-128"/>
                          <a:cs typeface="Noto Sans CJK JP Regular"/>
                        </a:rPr>
                        <a:t>それを自身の言葉で発表することができている。</a:t>
                      </a:r>
                      <a:endParaRPr lang="ja-JP" altLang="en-US" sz="900" b="0" i="0" dirty="0">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marR="73660" lvl="0" indent="0" defTabSz="914400" eaLnBrk="1" fontAlgn="auto" latinLnBrk="0" hangingPunct="1">
                        <a:lnSpc>
                          <a:spcPct val="129700"/>
                        </a:lnSpc>
                        <a:spcBef>
                          <a:spcPts val="280"/>
                        </a:spcBef>
                        <a:spcAft>
                          <a:spcPts val="0"/>
                        </a:spcAft>
                        <a:buClrTx/>
                        <a:buSzTx/>
                        <a:buFontTx/>
                        <a:buNone/>
                        <a:tabLst/>
                        <a:defRPr/>
                      </a:pPr>
                      <a:r>
                        <a:rPr lang="ja-JP" altLang="en-US" sz="900" b="0" i="0" spc="-5" dirty="0">
                          <a:solidFill>
                            <a:srgbClr val="231916"/>
                          </a:solidFill>
                          <a:latin typeface="Yu Gothic" panose="020B0400000000000000" pitchFamily="34" charset="-128"/>
                          <a:ea typeface="Yu Gothic" panose="020B0400000000000000" pitchFamily="34" charset="-128"/>
                          <a:cs typeface="Noto Sans CJK JP Regular"/>
                        </a:rPr>
                        <a:t>自身で興味のある課題を設定し，それについて意欲的に調べることができている。また</a:t>
                      </a:r>
                      <a:r>
                        <a:rPr lang="en-US" altLang="ja-JP" sz="900" b="0" i="0" spc="-5" dirty="0">
                          <a:solidFill>
                            <a:srgbClr val="231916"/>
                          </a:solidFill>
                          <a:latin typeface="Yu Gothic" panose="020B0400000000000000" pitchFamily="34" charset="-128"/>
                          <a:ea typeface="Yu Gothic" panose="020B0400000000000000" pitchFamily="34" charset="-128"/>
                          <a:cs typeface="Noto Sans CJK JP Regular"/>
                        </a:rPr>
                        <a:t>,</a:t>
                      </a:r>
                      <a:r>
                        <a:rPr lang="ja-JP" altLang="en-US" sz="900" b="0" i="0" spc="-5" dirty="0">
                          <a:solidFill>
                            <a:srgbClr val="231916"/>
                          </a:solidFill>
                          <a:latin typeface="Yu Gothic" panose="020B0400000000000000" pitchFamily="34" charset="-128"/>
                          <a:ea typeface="Yu Gothic" panose="020B0400000000000000" pitchFamily="34" charset="-128"/>
                          <a:cs typeface="Noto Sans CJK JP Regular"/>
                        </a:rPr>
                        <a:t>船員という職業について深堀りし調査することができている。</a:t>
                      </a:r>
                      <a:endParaRPr lang="ja-JP" altLang="en-US" sz="900" b="0" i="0" dirty="0">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76" name="object 276">
            <a:extLst>
              <a:ext uri="{FF2B5EF4-FFF2-40B4-BE49-F238E27FC236}">
                <a16:creationId xmlns:a16="http://schemas.microsoft.com/office/drawing/2014/main" id="{8095ECFF-00D6-AE17-5CD9-8EF138BB99EF}"/>
              </a:ext>
            </a:extLst>
          </p:cNvPr>
          <p:cNvSpPr txBox="1"/>
          <p:nvPr/>
        </p:nvSpPr>
        <p:spPr>
          <a:xfrm>
            <a:off x="1539875" y="4127500"/>
            <a:ext cx="2294540" cy="161583"/>
          </a:xfrm>
          <a:prstGeom prst="rect">
            <a:avLst/>
          </a:prstGeom>
        </p:spPr>
        <p:txBody>
          <a:bodyPr vert="horz" wrap="square" lIns="0" tIns="0" rIns="0" bIns="0" rtlCol="0">
            <a:spAutoFit/>
          </a:bodyPr>
          <a:lstStyle/>
          <a:p>
            <a:pPr marL="9525">
              <a:spcBef>
                <a:spcPts val="320"/>
              </a:spcBef>
            </a:pPr>
            <a:r>
              <a:rPr lang="ja-JP" altLang="en-US" sz="1050" b="1" dirty="0" smtClean="0">
                <a:solidFill>
                  <a:srgbClr val="231916"/>
                </a:solidFill>
                <a:latin typeface="Yu Gothic" panose="020B0400000000000000" pitchFamily="34" charset="-128"/>
                <a:ea typeface="Yu Gothic" panose="020B0400000000000000" pitchFamily="34" charset="-128"/>
                <a:cs typeface="Noto Sans CJK JP Bold"/>
              </a:rPr>
              <a:t>（</a:t>
            </a:r>
            <a:r>
              <a:rPr lang="ja-JP" altLang="en-US" sz="1050" b="1" dirty="0" smtClean="0">
                <a:solidFill>
                  <a:srgbClr val="231916"/>
                </a:solidFill>
                <a:latin typeface="Yu Gothic" panose="020B0400000000000000" pitchFamily="34" charset="-128"/>
                <a:ea typeface="Yu Gothic" panose="020B0400000000000000" pitchFamily="34" charset="-128"/>
                <a:cs typeface="Noto Sans CJK JP Bold"/>
              </a:rPr>
              <a:t>ワークシート</a:t>
            </a:r>
            <a:r>
              <a:rPr lang="ja-JP" altLang="en-US" sz="1050" b="1" dirty="0">
                <a:solidFill>
                  <a:srgbClr val="231916"/>
                </a:solidFill>
                <a:latin typeface="Yu Gothic" panose="020B0400000000000000" pitchFamily="34" charset="-128"/>
                <a:ea typeface="Yu Gothic" panose="020B0400000000000000" pitchFamily="34" charset="-128"/>
                <a:cs typeface="Noto Sans CJK JP Bold"/>
              </a:rPr>
              <a:t>付</a:t>
            </a:r>
            <a:r>
              <a:rPr lang="ja-JP" altLang="en-US" sz="1050" b="1" dirty="0" smtClean="0">
                <a:solidFill>
                  <a:srgbClr val="231916"/>
                </a:solidFill>
                <a:latin typeface="Yu Gothic" panose="020B0400000000000000" pitchFamily="34" charset="-128"/>
                <a:ea typeface="Yu Gothic" panose="020B0400000000000000" pitchFamily="34" charset="-128"/>
                <a:cs typeface="Noto Sans CJK JP Bold"/>
              </a:rPr>
              <a:t>き</a:t>
            </a:r>
            <a:r>
              <a:rPr lang="ja-JP" altLang="en-US" sz="1050" b="1" dirty="0" smtClean="0">
                <a:solidFill>
                  <a:srgbClr val="231916"/>
                </a:solidFill>
                <a:latin typeface="Yu Gothic" panose="020B0400000000000000" pitchFamily="34" charset="-128"/>
                <a:ea typeface="Yu Gothic" panose="020B0400000000000000" pitchFamily="34" charset="-128"/>
                <a:cs typeface="Noto Sans CJK JP Bold"/>
              </a:rPr>
              <a:t>）</a:t>
            </a:r>
            <a:endParaRPr lang="en-US" altLang="ja-JP" sz="1050" b="1" dirty="0">
              <a:solidFill>
                <a:srgbClr val="231916"/>
              </a:solidFill>
              <a:latin typeface="Yu Gothic" panose="020B0400000000000000" pitchFamily="34" charset="-128"/>
              <a:ea typeface="Yu Gothic" panose="020B0400000000000000" pitchFamily="34" charset="-128"/>
              <a:cs typeface="Noto Sans CJK JP Bold"/>
            </a:endParaRPr>
          </a:p>
        </p:txBody>
      </p:sp>
      <p:sp>
        <p:nvSpPr>
          <p:cNvPr id="372" name="object 372">
            <a:extLst>
              <a:ext uri="{FF2B5EF4-FFF2-40B4-BE49-F238E27FC236}">
                <a16:creationId xmlns:a16="http://schemas.microsoft.com/office/drawing/2014/main" id="{5332E232-48F0-D4EB-2E85-CC8BEFF138E3}"/>
              </a:ext>
            </a:extLst>
          </p:cNvPr>
          <p:cNvSpPr txBox="1"/>
          <p:nvPr/>
        </p:nvSpPr>
        <p:spPr>
          <a:xfrm>
            <a:off x="3905754" y="7132677"/>
            <a:ext cx="1528712" cy="470898"/>
          </a:xfrm>
          <a:prstGeom prst="rect">
            <a:avLst/>
          </a:prstGeom>
        </p:spPr>
        <p:txBody>
          <a:bodyPr vert="horz" wrap="square" lIns="0" tIns="0" rIns="0" bIns="0" rtlCol="0">
            <a:spAutoFit/>
          </a:bodyPr>
          <a:lstStyle/>
          <a:p>
            <a:pPr marL="12700">
              <a:lnSpc>
                <a:spcPct val="120000"/>
              </a:lnSpc>
              <a:spcBef>
                <a:spcPts val="100"/>
              </a:spcBef>
            </a:pPr>
            <a:r>
              <a:rPr lang="en-US" altLang="ja-JP" sz="850" dirty="0">
                <a:solidFill>
                  <a:schemeClr val="tx1"/>
                </a:solidFill>
                <a:latin typeface="Yu Gothic" panose="020B0400000000000000" pitchFamily="34" charset="-128"/>
                <a:ea typeface="Yu Gothic" panose="020B0400000000000000" pitchFamily="34" charset="-128"/>
                <a:cs typeface="Noto Sans CJK JP Bold"/>
              </a:rPr>
              <a:t>※</a:t>
            </a:r>
            <a:r>
              <a:rPr lang="ja-JP" altLang="en-US" sz="850" dirty="0">
                <a:solidFill>
                  <a:schemeClr val="tx1"/>
                </a:solidFill>
                <a:latin typeface="Yu Gothic" panose="020B0400000000000000" pitchFamily="34" charset="-128"/>
                <a:ea typeface="Yu Gothic" panose="020B0400000000000000" pitchFamily="34" charset="-128"/>
                <a:cs typeface="Noto Sans CJK JP Bold"/>
              </a:rPr>
              <a:t>右記</a:t>
            </a:r>
            <a:r>
              <a:rPr lang="ja-JP" altLang="en-US" sz="850" dirty="0" smtClean="0">
                <a:solidFill>
                  <a:schemeClr val="tx1"/>
                </a:solidFill>
                <a:latin typeface="Yu Gothic" panose="020B0400000000000000" pitchFamily="34" charset="-128"/>
                <a:ea typeface="Yu Gothic" panose="020B0400000000000000" pitchFamily="34" charset="-128"/>
                <a:cs typeface="Noto Sans CJK JP Bold"/>
              </a:rPr>
              <a:t>動画サイト</a:t>
            </a:r>
            <a:r>
              <a:rPr lang="ja-JP" altLang="en-US" sz="850" dirty="0">
                <a:solidFill>
                  <a:schemeClr val="tx1"/>
                </a:solidFill>
                <a:latin typeface="Yu Gothic" panose="020B0400000000000000" pitchFamily="34" charset="-128"/>
                <a:ea typeface="Yu Gothic" panose="020B0400000000000000" pitchFamily="34" charset="-128"/>
                <a:cs typeface="Noto Sans CJK JP Bold"/>
              </a:rPr>
              <a:t>に</a:t>
            </a:r>
            <a:r>
              <a:rPr lang="ja-JP" altLang="en-US" sz="850" dirty="0" smtClean="0">
                <a:solidFill>
                  <a:schemeClr val="tx1"/>
                </a:solidFill>
                <a:latin typeface="Yu Gothic" panose="020B0400000000000000" pitchFamily="34" charset="-128"/>
                <a:ea typeface="Yu Gothic" panose="020B0400000000000000" pitchFamily="34" charset="-128"/>
                <a:cs typeface="Noto Sans CJK JP Bold"/>
              </a:rPr>
              <a:t>つなげるための児童用</a:t>
            </a:r>
            <a:r>
              <a:rPr lang="ja-JP" altLang="en-US" sz="850" dirty="0">
                <a:solidFill>
                  <a:schemeClr val="tx1"/>
                </a:solidFill>
                <a:latin typeface="Yu Gothic" panose="020B0400000000000000" pitchFamily="34" charset="-128"/>
                <a:ea typeface="Yu Gothic" panose="020B0400000000000000" pitchFamily="34" charset="-128"/>
                <a:cs typeface="Noto Sans CJK JP Bold"/>
              </a:rPr>
              <a:t>端末</a:t>
            </a:r>
            <a:r>
              <a:rPr lang="ja-JP" altLang="en-US" sz="850" dirty="0">
                <a:solidFill>
                  <a:schemeClr val="tx1"/>
                </a:solidFill>
                <a:latin typeface="Yu Gothic" panose="020B0400000000000000" pitchFamily="34" charset="-128"/>
                <a:ea typeface="Yu Gothic" panose="020B0400000000000000" pitchFamily="34" charset="-128"/>
                <a:cs typeface="Noto Sans CJK JP Regular"/>
              </a:rPr>
              <a:t>（</a:t>
            </a:r>
            <a:r>
              <a:rPr lang="en-US" altLang="ja-JP" sz="850" dirty="0">
                <a:solidFill>
                  <a:schemeClr val="tx1"/>
                </a:solidFill>
                <a:latin typeface="Yu Gothic" panose="020B0400000000000000" pitchFamily="34" charset="-128"/>
                <a:ea typeface="Yu Gothic" panose="020B0400000000000000" pitchFamily="34" charset="-128"/>
                <a:cs typeface="Noto Sans CJK JP Regular"/>
              </a:rPr>
              <a:t>1</a:t>
            </a:r>
            <a:r>
              <a:rPr lang="ja-JP" altLang="en-US" sz="850" dirty="0">
                <a:solidFill>
                  <a:schemeClr val="tx1"/>
                </a:solidFill>
                <a:latin typeface="Yu Gothic" panose="020B0400000000000000" pitchFamily="34" charset="-128"/>
                <a:ea typeface="Yu Gothic" panose="020B0400000000000000" pitchFamily="34" charset="-128"/>
                <a:cs typeface="Noto Sans CJK JP Regular"/>
              </a:rPr>
              <a:t> 人 </a:t>
            </a:r>
            <a:r>
              <a:rPr lang="en-US" altLang="ja-JP" sz="850" dirty="0">
                <a:solidFill>
                  <a:schemeClr val="tx1"/>
                </a:solidFill>
                <a:latin typeface="Yu Gothic" panose="020B0400000000000000" pitchFamily="34" charset="-128"/>
                <a:ea typeface="Yu Gothic" panose="020B0400000000000000" pitchFamily="34" charset="-128"/>
                <a:cs typeface="Noto Sans CJK JP Regular"/>
              </a:rPr>
              <a:t>1</a:t>
            </a:r>
            <a:r>
              <a:rPr lang="ja-JP" altLang="en-US" sz="850" dirty="0">
                <a:solidFill>
                  <a:schemeClr val="tx1"/>
                </a:solidFill>
                <a:latin typeface="Yu Gothic" panose="020B0400000000000000" pitchFamily="34" charset="-128"/>
                <a:ea typeface="Yu Gothic" panose="020B0400000000000000" pitchFamily="34" charset="-128"/>
                <a:cs typeface="Noto Sans CJK JP Regular"/>
              </a:rPr>
              <a:t> 台）を</a:t>
            </a:r>
            <a:r>
              <a:rPr lang="ja-JP" altLang="en-US" sz="850" dirty="0">
                <a:solidFill>
                  <a:schemeClr val="tx1"/>
                </a:solidFill>
                <a:latin typeface="Yu Gothic" panose="020B0400000000000000" pitchFamily="34" charset="-128"/>
                <a:ea typeface="Yu Gothic" panose="020B0400000000000000" pitchFamily="34" charset="-128"/>
                <a:cs typeface="Noto Sans CJK JP Bold"/>
              </a:rPr>
              <a:t>ご用意ください</a:t>
            </a:r>
            <a:endParaRPr sz="850" dirty="0">
              <a:solidFill>
                <a:schemeClr val="tx1"/>
              </a:solidFill>
              <a:latin typeface="Yu Gothic" panose="020B0400000000000000" pitchFamily="34" charset="-128"/>
              <a:ea typeface="Yu Gothic" panose="020B0400000000000000" pitchFamily="34" charset="-128"/>
              <a:cs typeface="Noto Sans CJK JP Regular"/>
            </a:endParaRPr>
          </a:p>
        </p:txBody>
      </p:sp>
      <p:sp>
        <p:nvSpPr>
          <p:cNvPr id="378" name="object 13">
            <a:extLst>
              <a:ext uri="{FF2B5EF4-FFF2-40B4-BE49-F238E27FC236}">
                <a16:creationId xmlns:a16="http://schemas.microsoft.com/office/drawing/2014/main" id="{1BA2D770-B8FB-3DB1-A577-87F3B61495FF}"/>
              </a:ext>
            </a:extLst>
          </p:cNvPr>
          <p:cNvSpPr txBox="1"/>
          <p:nvPr/>
        </p:nvSpPr>
        <p:spPr>
          <a:xfrm>
            <a:off x="763121" y="546100"/>
            <a:ext cx="6036473" cy="369332"/>
          </a:xfrm>
          <a:prstGeom prst="rect">
            <a:avLst/>
          </a:prstGeom>
        </p:spPr>
        <p:txBody>
          <a:bodyPr vert="horz" wrap="square" lIns="0" tIns="0" rIns="0" bIns="0" rtlCol="0">
            <a:spAutoFit/>
          </a:bodyPr>
          <a:lstStyle/>
          <a:p>
            <a:pPr marL="38100" algn="ctr">
              <a:spcBef>
                <a:spcPts val="1100"/>
              </a:spcBef>
              <a:tabLst>
                <a:tab pos="2669540" algn="l"/>
              </a:tabLst>
            </a:pPr>
            <a:r>
              <a:rPr lang="ja-JP" altLang="en-US" sz="2400" b="1" spc="90" dirty="0">
                <a:solidFill>
                  <a:srgbClr val="231916"/>
                </a:solidFill>
                <a:latin typeface="Yu Gothic" panose="020B0400000000000000" pitchFamily="34" charset="-128"/>
                <a:cs typeface="Noto Sans CJK JP Bold"/>
              </a:rPr>
              <a:t>「船と貿易」</a:t>
            </a:r>
            <a:r>
              <a:rPr lang="ja-JP" altLang="en-US" sz="2400" b="1" spc="95" dirty="0">
                <a:solidFill>
                  <a:srgbClr val="231916"/>
                </a:solidFill>
                <a:latin typeface="Yu Gothic" panose="020B0400000000000000" pitchFamily="34" charset="-128"/>
                <a:cs typeface="Noto Sans CJK JP Bold"/>
              </a:rPr>
              <a:t>学</a:t>
            </a:r>
            <a:r>
              <a:rPr sz="2400" b="1" spc="95" dirty="0" err="1">
                <a:solidFill>
                  <a:srgbClr val="231916"/>
                </a:solidFill>
                <a:latin typeface="Yu Gothic" panose="020B0400000000000000" pitchFamily="34" charset="-128"/>
                <a:cs typeface="Noto Sans CJK JP Bold"/>
              </a:rPr>
              <a:t>習指導</a:t>
            </a:r>
            <a:r>
              <a:rPr lang="ja-JP" altLang="en-US" sz="2400" b="1" spc="45" dirty="0">
                <a:solidFill>
                  <a:srgbClr val="231916"/>
                </a:solidFill>
                <a:latin typeface="Yu Gothic" panose="020B0400000000000000" pitchFamily="34" charset="-128"/>
                <a:cs typeface="Noto Sans CJK JP Bold"/>
              </a:rPr>
              <a:t>案</a:t>
            </a:r>
            <a:endParaRPr sz="2400" dirty="0">
              <a:latin typeface="Yu Gothic" panose="020B0400000000000000" pitchFamily="34" charset="-128"/>
              <a:cs typeface="Noto Sans CJK JP Regular"/>
            </a:endParaRPr>
          </a:p>
        </p:txBody>
      </p:sp>
      <p:sp>
        <p:nvSpPr>
          <p:cNvPr id="389" name="object 109">
            <a:extLst>
              <a:ext uri="{FF2B5EF4-FFF2-40B4-BE49-F238E27FC236}">
                <a16:creationId xmlns:a16="http://schemas.microsoft.com/office/drawing/2014/main" id="{7BCC6441-BF1C-9870-49EE-FE45D1F484C1}"/>
              </a:ext>
            </a:extLst>
          </p:cNvPr>
          <p:cNvSpPr txBox="1"/>
          <p:nvPr/>
        </p:nvSpPr>
        <p:spPr>
          <a:xfrm>
            <a:off x="4587875" y="4107965"/>
            <a:ext cx="2561258" cy="190693"/>
          </a:xfrm>
          <a:prstGeom prst="rect">
            <a:avLst/>
          </a:prstGeom>
        </p:spPr>
        <p:txBody>
          <a:bodyPr vert="horz" wrap="square" lIns="0" tIns="0" rIns="0" bIns="0" rtlCol="0">
            <a:spAutoFit/>
          </a:bodyPr>
          <a:lstStyle/>
          <a:p>
            <a:pPr marL="12700" marR="5080" indent="3175">
              <a:lnSpc>
                <a:spcPct val="117900"/>
              </a:lnSpc>
              <a:spcBef>
                <a:spcPts val="100"/>
              </a:spcBef>
            </a:pPr>
            <a:r>
              <a:rPr lang="ja-JP" altLang="en-US" sz="1050" b="1" smtClean="0">
                <a:solidFill>
                  <a:srgbClr val="231916"/>
                </a:solidFill>
                <a:latin typeface="Yu Gothic" panose="020B0400000000000000" pitchFamily="34" charset="-128"/>
                <a:ea typeface="Yu Gothic" panose="020B0400000000000000" pitchFamily="34" charset="-128"/>
                <a:cs typeface="Noto Sans CJK JP Bold"/>
              </a:rPr>
              <a:t>■船員さんインタビュー動画</a:t>
            </a:r>
            <a:r>
              <a:rPr lang="en-US" altLang="ja-JP" sz="1050" b="1" smtClean="0">
                <a:solidFill>
                  <a:srgbClr val="231916"/>
                </a:solidFill>
                <a:latin typeface="Yu Gothic" panose="020B0400000000000000" pitchFamily="34" charset="-128"/>
                <a:ea typeface="Yu Gothic" panose="020B0400000000000000" pitchFamily="34" charset="-128"/>
                <a:cs typeface="Noto Sans CJK JP Bold"/>
              </a:rPr>
              <a:t>(Web</a:t>
            </a:r>
            <a:r>
              <a:rPr lang="ja-JP" altLang="en-US" sz="1050" b="1" smtClean="0">
                <a:solidFill>
                  <a:srgbClr val="231916"/>
                </a:solidFill>
                <a:latin typeface="Yu Gothic" panose="020B0400000000000000" pitchFamily="34" charset="-128"/>
                <a:ea typeface="Yu Gothic" panose="020B0400000000000000" pitchFamily="34" charset="-128"/>
                <a:cs typeface="Noto Sans CJK JP Bold"/>
              </a:rPr>
              <a:t>サイト</a:t>
            </a:r>
            <a:r>
              <a:rPr lang="en-US" altLang="ja-JP" sz="1050" b="1" smtClean="0">
                <a:solidFill>
                  <a:srgbClr val="231916"/>
                </a:solidFill>
                <a:latin typeface="Yu Gothic" panose="020B0400000000000000" pitchFamily="34" charset="-128"/>
                <a:ea typeface="Yu Gothic" panose="020B0400000000000000" pitchFamily="34" charset="-128"/>
                <a:cs typeface="Noto Sans CJK JP Bold"/>
              </a:rPr>
              <a:t>)</a:t>
            </a:r>
            <a:endParaRPr sz="1050" b="1" baseline="3968" dirty="0">
              <a:latin typeface="Yu Gothic" panose="020B0400000000000000" pitchFamily="34" charset="-128"/>
              <a:ea typeface="Yu Gothic" panose="020B0400000000000000" pitchFamily="34" charset="-128"/>
              <a:cs typeface="Noto Sans CJK JP Regular"/>
            </a:endParaRPr>
          </a:p>
        </p:txBody>
      </p:sp>
      <p:grpSp>
        <p:nvGrpSpPr>
          <p:cNvPr id="29" name="グループ化 28">
            <a:extLst>
              <a:ext uri="{FF2B5EF4-FFF2-40B4-BE49-F238E27FC236}">
                <a16:creationId xmlns:a16="http://schemas.microsoft.com/office/drawing/2014/main" id="{7CD2934A-17F6-3B37-6482-810A1F389FB7}"/>
              </a:ext>
            </a:extLst>
          </p:cNvPr>
          <p:cNvGrpSpPr/>
          <p:nvPr/>
        </p:nvGrpSpPr>
        <p:grpSpPr>
          <a:xfrm>
            <a:off x="2742202" y="996846"/>
            <a:ext cx="2078311" cy="324000"/>
            <a:chOff x="2738164" y="64326"/>
            <a:chExt cx="2078311" cy="324000"/>
          </a:xfrm>
        </p:grpSpPr>
        <p:sp>
          <p:nvSpPr>
            <p:cNvPr id="25" name="角丸四角形 24">
              <a:extLst>
                <a:ext uri="{FF2B5EF4-FFF2-40B4-BE49-F238E27FC236}">
                  <a16:creationId xmlns:a16="http://schemas.microsoft.com/office/drawing/2014/main" id="{EF8BA6AE-0F3C-1F26-A302-31D1D8ABA00D}"/>
                </a:ext>
              </a:extLst>
            </p:cNvPr>
            <p:cNvSpPr/>
            <p:nvPr/>
          </p:nvSpPr>
          <p:spPr>
            <a:xfrm>
              <a:off x="2738164" y="64326"/>
              <a:ext cx="2078311" cy="324000"/>
            </a:xfrm>
            <a:prstGeom prst="roundRect">
              <a:avLst>
                <a:gd name="adj" fmla="val 1515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片側の 2 つの角を丸めた四角形 25">
              <a:extLst>
                <a:ext uri="{FF2B5EF4-FFF2-40B4-BE49-F238E27FC236}">
                  <a16:creationId xmlns:a16="http://schemas.microsoft.com/office/drawing/2014/main" id="{636FC274-9699-5324-60B8-CF331533BBA5}"/>
                </a:ext>
              </a:extLst>
            </p:cNvPr>
            <p:cNvSpPr/>
            <p:nvPr/>
          </p:nvSpPr>
          <p:spPr>
            <a:xfrm rot="16200000">
              <a:off x="3195911" y="-385288"/>
              <a:ext cx="324000" cy="1223228"/>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3">
              <a:extLst>
                <a:ext uri="{FF2B5EF4-FFF2-40B4-BE49-F238E27FC236}">
                  <a16:creationId xmlns:a16="http://schemas.microsoft.com/office/drawing/2014/main" id="{CC3E5789-29D3-C7AC-0EB5-5CCA8D802EA7}"/>
                </a:ext>
              </a:extLst>
            </p:cNvPr>
            <p:cNvSpPr txBox="1"/>
            <p:nvPr/>
          </p:nvSpPr>
          <p:spPr>
            <a:xfrm>
              <a:off x="2780022" y="93388"/>
              <a:ext cx="1155778" cy="273847"/>
            </a:xfrm>
            <a:prstGeom prst="rect">
              <a:avLst/>
            </a:prstGeom>
          </p:spPr>
          <p:txBody>
            <a:bodyPr vert="horz" wrap="none" lIns="0" tIns="0" rIns="0" bIns="0" rtlCol="0" anchor="ctr">
              <a:noAutofit/>
            </a:bodyPr>
            <a:lstStyle/>
            <a:p>
              <a:pPr marL="4763" algn="ctr">
                <a:spcBef>
                  <a:spcPts val="1700"/>
                </a:spcBef>
                <a:tabLst>
                  <a:tab pos="1758950" algn="l"/>
                </a:tabLst>
              </a:pPr>
              <a:r>
                <a:rPr sz="1200" b="1" spc="-75" dirty="0">
                  <a:solidFill>
                    <a:srgbClr val="FFFFFF"/>
                  </a:solidFill>
                  <a:latin typeface="Yu Gothic" panose="020B0400000000000000" pitchFamily="34" charset="-128"/>
                  <a:cs typeface="Noto Sans CJK JP Bold"/>
                </a:rPr>
                <a:t>小</a:t>
              </a:r>
              <a:r>
                <a:rPr lang="ja-JP" altLang="en-US" sz="1200" b="1" spc="-75" dirty="0">
                  <a:solidFill>
                    <a:srgbClr val="FFFFFF"/>
                  </a:solidFill>
                  <a:latin typeface="Yu Gothic" panose="020B0400000000000000" pitchFamily="34" charset="-128"/>
                  <a:cs typeface="Noto Sans CJK JP Bold"/>
                </a:rPr>
                <a:t>５</a:t>
              </a:r>
              <a:r>
                <a:rPr sz="1200" b="1" spc="90" dirty="0" err="1">
                  <a:solidFill>
                    <a:srgbClr val="FFFFFF"/>
                  </a:solidFill>
                  <a:latin typeface="Yu Gothic" panose="020B0400000000000000" pitchFamily="34" charset="-128"/>
                  <a:cs typeface="Noto Sans CJK JP Bold"/>
                </a:rPr>
                <a:t>対</a:t>
              </a:r>
              <a:r>
                <a:rPr sz="1200" b="1" spc="-50" dirty="0" err="1">
                  <a:solidFill>
                    <a:srgbClr val="FFFFFF"/>
                  </a:solidFill>
                  <a:latin typeface="Yu Gothic" panose="020B0400000000000000" pitchFamily="34" charset="-128"/>
                  <a:cs typeface="Noto Sans CJK JP Bold"/>
                </a:rPr>
                <a:t>象</a:t>
              </a:r>
              <a:endParaRPr sz="1200" dirty="0">
                <a:latin typeface="Yu Gothic" panose="020B0400000000000000" pitchFamily="34" charset="-128"/>
                <a:cs typeface="Noto Sans CJK JP Regular"/>
              </a:endParaRPr>
            </a:p>
          </p:txBody>
        </p:sp>
        <p:sp>
          <p:nvSpPr>
            <p:cNvPr id="28" name="object 13">
              <a:extLst>
                <a:ext uri="{FF2B5EF4-FFF2-40B4-BE49-F238E27FC236}">
                  <a16:creationId xmlns:a16="http://schemas.microsoft.com/office/drawing/2014/main" id="{01D5CC30-240D-11C2-9C28-32BA3BFB8138}"/>
                </a:ext>
              </a:extLst>
            </p:cNvPr>
            <p:cNvSpPr txBox="1"/>
            <p:nvPr/>
          </p:nvSpPr>
          <p:spPr>
            <a:xfrm>
              <a:off x="4039120" y="93388"/>
              <a:ext cx="696653" cy="273847"/>
            </a:xfrm>
            <a:prstGeom prst="rect">
              <a:avLst/>
            </a:prstGeom>
          </p:spPr>
          <p:txBody>
            <a:bodyPr vert="horz" wrap="none" lIns="0" tIns="0" rIns="0" bIns="0" rtlCol="0" anchor="ctr">
              <a:noAutofit/>
            </a:bodyPr>
            <a:lstStyle/>
            <a:p>
              <a:pPr marL="4763" algn="ctr">
                <a:spcBef>
                  <a:spcPts val="1700"/>
                </a:spcBef>
                <a:tabLst>
                  <a:tab pos="1758950" algn="l"/>
                </a:tabLst>
              </a:pPr>
              <a:r>
                <a:rPr lang="en-US" altLang="ja-JP" sz="1200" b="1" spc="-45" dirty="0">
                  <a:solidFill>
                    <a:srgbClr val="231916"/>
                  </a:solidFill>
                  <a:latin typeface="Yu Gothic" panose="020B0400000000000000" pitchFamily="34" charset="-128"/>
                  <a:cs typeface="Noto Sans CJK JP Bold"/>
                </a:rPr>
                <a:t>45</a:t>
              </a:r>
              <a:r>
                <a:rPr lang="ja-JP" altLang="en-US" sz="1200" b="1" spc="-45" dirty="0">
                  <a:solidFill>
                    <a:srgbClr val="231916"/>
                  </a:solidFill>
                  <a:latin typeface="Yu Gothic" panose="020B0400000000000000" pitchFamily="34" charset="-128"/>
                  <a:cs typeface="Noto Sans CJK JP Bold"/>
                </a:rPr>
                <a:t>分</a:t>
              </a:r>
              <a:endParaRPr sz="1200" dirty="0">
                <a:latin typeface="Yu Gothic" panose="020B0400000000000000" pitchFamily="34" charset="-128"/>
                <a:cs typeface="Noto Sans CJK JP Regular"/>
              </a:endParaRPr>
            </a:p>
          </p:txBody>
        </p:sp>
      </p:grpSp>
      <p:pic>
        <p:nvPicPr>
          <p:cNvPr id="37" name="グラフィックス 36">
            <a:extLst>
              <a:ext uri="{FF2B5EF4-FFF2-40B4-BE49-F238E27FC236}">
                <a16:creationId xmlns:a16="http://schemas.microsoft.com/office/drawing/2014/main" id="{9BA37551-46A4-DE66-8555-E4B0A22044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4383" y="8819409"/>
            <a:ext cx="189100" cy="172291"/>
          </a:xfrm>
          <a:prstGeom prst="rect">
            <a:avLst/>
          </a:prstGeom>
        </p:spPr>
      </p:pic>
      <p:pic>
        <p:nvPicPr>
          <p:cNvPr id="41" name="グラフィックス 40">
            <a:extLst>
              <a:ext uri="{FF2B5EF4-FFF2-40B4-BE49-F238E27FC236}">
                <a16:creationId xmlns:a16="http://schemas.microsoft.com/office/drawing/2014/main" id="{7DE87665-16B5-18C2-B16C-16D5511280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4771" y="3850224"/>
            <a:ext cx="172291" cy="142875"/>
          </a:xfrm>
          <a:prstGeom prst="rect">
            <a:avLst/>
          </a:prstGeom>
        </p:spPr>
      </p:pic>
      <p:pic>
        <p:nvPicPr>
          <p:cNvPr id="45" name="グラフィックス 44">
            <a:extLst>
              <a:ext uri="{FF2B5EF4-FFF2-40B4-BE49-F238E27FC236}">
                <a16:creationId xmlns:a16="http://schemas.microsoft.com/office/drawing/2014/main" id="{75331C96-1999-5077-F5EA-F5734A2321D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5031" y="7702936"/>
            <a:ext cx="172291" cy="184898"/>
          </a:xfrm>
          <a:prstGeom prst="rect">
            <a:avLst/>
          </a:prstGeom>
        </p:spPr>
      </p:pic>
      <p:sp>
        <p:nvSpPr>
          <p:cNvPr id="50" name="object 17">
            <a:extLst>
              <a:ext uri="{FF2B5EF4-FFF2-40B4-BE49-F238E27FC236}">
                <a16:creationId xmlns:a16="http://schemas.microsoft.com/office/drawing/2014/main" id="{D3763896-E04F-767B-56B7-19D68DCC8224}"/>
              </a:ext>
            </a:extLst>
          </p:cNvPr>
          <p:cNvSpPr txBox="1"/>
          <p:nvPr/>
        </p:nvSpPr>
        <p:spPr>
          <a:xfrm>
            <a:off x="778959" y="1394053"/>
            <a:ext cx="1315404" cy="197499"/>
          </a:xfrm>
          <a:prstGeom prst="rect">
            <a:avLst/>
          </a:prstGeom>
        </p:spPr>
        <p:txBody>
          <a:bodyPr vert="horz" wrap="square" lIns="0" tIns="12700" rIns="0" bIns="0" rtlCol="0">
            <a:spAutoFit/>
          </a:bodyPr>
          <a:lstStyle/>
          <a:p>
            <a:pPr marL="12700">
              <a:spcBef>
                <a:spcPts val="100"/>
              </a:spcBef>
            </a:pPr>
            <a:r>
              <a:rPr lang="ja-JP" altLang="en-US" sz="1200" b="1" spc="10" dirty="0">
                <a:solidFill>
                  <a:srgbClr val="231916"/>
                </a:solidFill>
                <a:latin typeface="Yu Gothic" panose="020B0400000000000000" pitchFamily="34" charset="-128"/>
                <a:ea typeface="Yu Gothic" panose="020B0400000000000000" pitchFamily="34" charset="-128"/>
                <a:cs typeface="Noto Sans CJK JP Bold"/>
              </a:rPr>
              <a:t>単元のねらい</a:t>
            </a:r>
            <a:endParaRPr sz="1200" b="1" dirty="0">
              <a:latin typeface="Yu Gothic" panose="020B0400000000000000" pitchFamily="34" charset="-128"/>
              <a:ea typeface="Yu Gothic" panose="020B0400000000000000" pitchFamily="34" charset="-128"/>
              <a:cs typeface="Noto Sans CJK JP Regular"/>
            </a:endParaRPr>
          </a:p>
        </p:txBody>
      </p:sp>
      <p:pic>
        <p:nvPicPr>
          <p:cNvPr id="53" name="グラフィックス 52">
            <a:extLst>
              <a:ext uri="{FF2B5EF4-FFF2-40B4-BE49-F238E27FC236}">
                <a16:creationId xmlns:a16="http://schemas.microsoft.com/office/drawing/2014/main" id="{E44E8D9D-A31B-F879-6B17-F09B194B606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54324" y="1394012"/>
            <a:ext cx="168726" cy="218888"/>
          </a:xfrm>
          <a:prstGeom prst="rect">
            <a:avLst/>
          </a:prstGeom>
        </p:spPr>
      </p:pic>
      <p:sp>
        <p:nvSpPr>
          <p:cNvPr id="65" name="object 109">
            <a:extLst>
              <a:ext uri="{FF2B5EF4-FFF2-40B4-BE49-F238E27FC236}">
                <a16:creationId xmlns:a16="http://schemas.microsoft.com/office/drawing/2014/main" id="{C3F5192A-A356-E14B-EA8C-36B73FD56959}"/>
              </a:ext>
            </a:extLst>
          </p:cNvPr>
          <p:cNvSpPr txBox="1"/>
          <p:nvPr/>
        </p:nvSpPr>
        <p:spPr>
          <a:xfrm>
            <a:off x="620916" y="6025909"/>
            <a:ext cx="2606809" cy="190693"/>
          </a:xfrm>
          <a:prstGeom prst="rect">
            <a:avLst/>
          </a:prstGeom>
        </p:spPr>
        <p:txBody>
          <a:bodyPr vert="horz" wrap="square" lIns="0" tIns="0" rIns="0" bIns="0" rtlCol="0">
            <a:spAutoFit/>
          </a:bodyPr>
          <a:lstStyle/>
          <a:p>
            <a:pPr marL="12700" marR="5080" indent="3175">
              <a:lnSpc>
                <a:spcPct val="117900"/>
              </a:lnSpc>
              <a:spcBef>
                <a:spcPts val="100"/>
              </a:spcBef>
            </a:pPr>
            <a:r>
              <a:rPr lang="ja-JP" altLang="en-US" sz="1050" b="1" dirty="0">
                <a:solidFill>
                  <a:srgbClr val="231916"/>
                </a:solidFill>
                <a:latin typeface="Yu Gothic" panose="020B0400000000000000" pitchFamily="34" charset="-128"/>
                <a:ea typeface="Yu Gothic" panose="020B0400000000000000" pitchFamily="34" charset="-128"/>
                <a:cs typeface="Noto Sans CJK JP Bold"/>
              </a:rPr>
              <a:t>■導入クイズスライド</a:t>
            </a:r>
            <a:r>
              <a:rPr lang="ja-JP" altLang="en-US" sz="1050" b="1" dirty="0" smtClean="0">
                <a:solidFill>
                  <a:srgbClr val="231916"/>
                </a:solidFill>
                <a:latin typeface="Yu Gothic" panose="020B0400000000000000" pitchFamily="34" charset="-128"/>
                <a:ea typeface="Yu Gothic" panose="020B0400000000000000" pitchFamily="34" charset="-128"/>
                <a:cs typeface="Noto Sans CJK JP Bold"/>
              </a:rPr>
              <a:t>（パワーポイント）</a:t>
            </a:r>
            <a:endParaRPr sz="1050" b="1" baseline="3968" dirty="0">
              <a:latin typeface="Yu Gothic" panose="020B0400000000000000" pitchFamily="34" charset="-128"/>
              <a:ea typeface="Yu Gothic" panose="020B0400000000000000" pitchFamily="34" charset="-128"/>
              <a:cs typeface="Noto Sans CJK JP Regular"/>
            </a:endParaRPr>
          </a:p>
        </p:txBody>
      </p:sp>
      <p:sp>
        <p:nvSpPr>
          <p:cNvPr id="2" name="object 106">
            <a:extLst>
              <a:ext uri="{FF2B5EF4-FFF2-40B4-BE49-F238E27FC236}">
                <a16:creationId xmlns:a16="http://schemas.microsoft.com/office/drawing/2014/main" id="{14617C4D-C8B8-1389-C11C-D68B688D111B}"/>
              </a:ext>
            </a:extLst>
          </p:cNvPr>
          <p:cNvSpPr/>
          <p:nvPr/>
        </p:nvSpPr>
        <p:spPr>
          <a:xfrm>
            <a:off x="3418708" y="250021"/>
            <a:ext cx="725299" cy="243890"/>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p>
        </p:txBody>
      </p:sp>
      <p:sp>
        <p:nvSpPr>
          <p:cNvPr id="5" name="object 106">
            <a:extLst>
              <a:ext uri="{FF2B5EF4-FFF2-40B4-BE49-F238E27FC236}">
                <a16:creationId xmlns:a16="http://schemas.microsoft.com/office/drawing/2014/main" id="{98C92254-8F21-2BB2-E250-3190FE9BA7D1}"/>
              </a:ext>
            </a:extLst>
          </p:cNvPr>
          <p:cNvSpPr/>
          <p:nvPr/>
        </p:nvSpPr>
        <p:spPr>
          <a:xfrm>
            <a:off x="3489955" y="250021"/>
            <a:ext cx="582804" cy="243890"/>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p>
        </p:txBody>
      </p:sp>
      <p:pic>
        <p:nvPicPr>
          <p:cNvPr id="6" name="グラフィックス 5">
            <a:extLst>
              <a:ext uri="{FF2B5EF4-FFF2-40B4-BE49-F238E27FC236}">
                <a16:creationId xmlns:a16="http://schemas.microsoft.com/office/drawing/2014/main" id="{AA6BD700-7575-80C7-FB54-E13A0E6256F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667057" y="241300"/>
            <a:ext cx="228600" cy="228600"/>
          </a:xfrm>
          <a:prstGeom prst="rect">
            <a:avLst/>
          </a:prstGeom>
        </p:spPr>
      </p:pic>
      <p:pic>
        <p:nvPicPr>
          <p:cNvPr id="7" name="図 6">
            <a:extLst>
              <a:ext uri="{FF2B5EF4-FFF2-40B4-BE49-F238E27FC236}">
                <a16:creationId xmlns:a16="http://schemas.microsoft.com/office/drawing/2014/main" id="{FA57EC2F-50A1-D5B8-6AF9-F4AF0391907B}"/>
              </a:ext>
            </a:extLst>
          </p:cNvPr>
          <p:cNvPicPr>
            <a:picLocks noChangeAspect="1"/>
          </p:cNvPicPr>
          <p:nvPr/>
        </p:nvPicPr>
        <p:blipFill>
          <a:blip r:embed="rId13"/>
          <a:stretch>
            <a:fillRect/>
          </a:stretch>
        </p:blipFill>
        <p:spPr>
          <a:xfrm>
            <a:off x="595141" y="4593426"/>
            <a:ext cx="1801861" cy="1277337"/>
          </a:xfrm>
          <a:prstGeom prst="rect">
            <a:avLst/>
          </a:prstGeom>
        </p:spPr>
      </p:pic>
      <p:pic>
        <p:nvPicPr>
          <p:cNvPr id="9" name="図 8">
            <a:extLst>
              <a:ext uri="{FF2B5EF4-FFF2-40B4-BE49-F238E27FC236}">
                <a16:creationId xmlns:a16="http://schemas.microsoft.com/office/drawing/2014/main" id="{24D421E8-B7DA-3824-B16C-73D1D0AA313D}"/>
              </a:ext>
            </a:extLst>
          </p:cNvPr>
          <p:cNvPicPr>
            <a:picLocks noChangeAspect="1"/>
          </p:cNvPicPr>
          <p:nvPr/>
        </p:nvPicPr>
        <p:blipFill>
          <a:blip r:embed="rId14"/>
          <a:stretch>
            <a:fillRect/>
          </a:stretch>
        </p:blipFill>
        <p:spPr>
          <a:xfrm>
            <a:off x="2515812" y="4601346"/>
            <a:ext cx="1801053" cy="1269417"/>
          </a:xfrm>
          <a:prstGeom prst="rect">
            <a:avLst/>
          </a:prstGeom>
        </p:spPr>
      </p:pic>
      <p:pic>
        <p:nvPicPr>
          <p:cNvPr id="10" name="図 9">
            <a:extLst>
              <a:ext uri="{FF2B5EF4-FFF2-40B4-BE49-F238E27FC236}">
                <a16:creationId xmlns:a16="http://schemas.microsoft.com/office/drawing/2014/main" id="{AD1DB75D-20CE-F201-0CB2-35FE4DDFFF8F}"/>
              </a:ext>
            </a:extLst>
          </p:cNvPr>
          <p:cNvPicPr>
            <a:picLocks noChangeAspect="1"/>
          </p:cNvPicPr>
          <p:nvPr/>
        </p:nvPicPr>
        <p:blipFill>
          <a:blip r:embed="rId15"/>
          <a:stretch>
            <a:fillRect/>
          </a:stretch>
        </p:blipFill>
        <p:spPr>
          <a:xfrm>
            <a:off x="625475" y="6261100"/>
            <a:ext cx="1308254" cy="732293"/>
          </a:xfrm>
          <a:prstGeom prst="rect">
            <a:avLst/>
          </a:prstGeom>
        </p:spPr>
      </p:pic>
      <p:pic>
        <p:nvPicPr>
          <p:cNvPr id="12" name="図 11">
            <a:extLst>
              <a:ext uri="{FF2B5EF4-FFF2-40B4-BE49-F238E27FC236}">
                <a16:creationId xmlns:a16="http://schemas.microsoft.com/office/drawing/2014/main" id="{AE1DFCCC-D85E-AB2F-99FA-BDC1C475D002}"/>
              </a:ext>
            </a:extLst>
          </p:cNvPr>
          <p:cNvPicPr>
            <a:picLocks noChangeAspect="1"/>
          </p:cNvPicPr>
          <p:nvPr/>
        </p:nvPicPr>
        <p:blipFill>
          <a:blip r:embed="rId16"/>
          <a:stretch>
            <a:fillRect/>
          </a:stretch>
        </p:blipFill>
        <p:spPr>
          <a:xfrm>
            <a:off x="4934249" y="4640060"/>
            <a:ext cx="1598905" cy="899531"/>
          </a:xfrm>
          <a:prstGeom prst="rect">
            <a:avLst/>
          </a:prstGeom>
        </p:spPr>
      </p:pic>
      <p:sp>
        <p:nvSpPr>
          <p:cNvPr id="13" name="object 276">
            <a:extLst>
              <a:ext uri="{FF2B5EF4-FFF2-40B4-BE49-F238E27FC236}">
                <a16:creationId xmlns:a16="http://schemas.microsoft.com/office/drawing/2014/main" id="{382DAFC6-341A-684F-C53B-C0E84AA2546B}"/>
              </a:ext>
            </a:extLst>
          </p:cNvPr>
          <p:cNvSpPr txBox="1"/>
          <p:nvPr/>
        </p:nvSpPr>
        <p:spPr>
          <a:xfrm>
            <a:off x="620916" y="4127500"/>
            <a:ext cx="1905216" cy="161583"/>
          </a:xfrm>
          <a:prstGeom prst="rect">
            <a:avLst/>
          </a:prstGeom>
        </p:spPr>
        <p:txBody>
          <a:bodyPr vert="horz" wrap="square" lIns="0" tIns="0" rIns="0" bIns="0" rtlCol="0">
            <a:spAutoFit/>
          </a:bodyPr>
          <a:lstStyle/>
          <a:p>
            <a:pPr marL="9525">
              <a:spcBef>
                <a:spcPts val="320"/>
              </a:spcBef>
            </a:pPr>
            <a:r>
              <a:rPr lang="ja-JP" altLang="en-US" sz="1050" b="1" dirty="0" smtClean="0">
                <a:solidFill>
                  <a:srgbClr val="231916"/>
                </a:solidFill>
                <a:latin typeface="Yu Gothic" panose="020B0400000000000000" pitchFamily="34" charset="-128"/>
                <a:ea typeface="Yu Gothic" panose="020B0400000000000000" pitchFamily="34" charset="-128"/>
                <a:cs typeface="Noto Sans CJK JP Bold"/>
              </a:rPr>
              <a:t>■児童用</a:t>
            </a:r>
            <a:r>
              <a:rPr lang="ja-JP" altLang="en-US" sz="1050" b="1" dirty="0" smtClean="0">
                <a:solidFill>
                  <a:srgbClr val="231916"/>
                </a:solidFill>
                <a:latin typeface="Yu Gothic" panose="020B0400000000000000" pitchFamily="34" charset="-128"/>
                <a:ea typeface="Yu Gothic" panose="020B0400000000000000" pitchFamily="34" charset="-128"/>
                <a:cs typeface="Noto Sans CJK JP Bold"/>
              </a:rPr>
              <a:t>副読本</a:t>
            </a:r>
            <a:endParaRPr lang="en-US" altLang="ja-JP" sz="1050" b="1" dirty="0">
              <a:solidFill>
                <a:srgbClr val="231916"/>
              </a:solidFill>
              <a:latin typeface="Yu Gothic" panose="020B0400000000000000" pitchFamily="34" charset="-128"/>
              <a:ea typeface="Yu Gothic" panose="020B0400000000000000" pitchFamily="34" charset="-128"/>
              <a:cs typeface="Noto Sans CJK JP Bold"/>
            </a:endParaRPr>
          </a:p>
        </p:txBody>
      </p:sp>
      <p:graphicFrame>
        <p:nvGraphicFramePr>
          <p:cNvPr id="14" name="object 114">
            <a:extLst>
              <a:ext uri="{FF2B5EF4-FFF2-40B4-BE49-F238E27FC236}">
                <a16:creationId xmlns:a16="http://schemas.microsoft.com/office/drawing/2014/main" id="{23A08720-6178-A633-0D90-053C94A9EF46}"/>
              </a:ext>
            </a:extLst>
          </p:cNvPr>
          <p:cNvGraphicFramePr>
            <a:graphicFrameLocks noGrp="1"/>
          </p:cNvGraphicFramePr>
          <p:nvPr>
            <p:extLst>
              <p:ext uri="{D42A27DB-BD31-4B8C-83A1-F6EECF244321}">
                <p14:modId xmlns:p14="http://schemas.microsoft.com/office/powerpoint/2010/main" val="3148011349"/>
              </p:ext>
            </p:extLst>
          </p:nvPr>
        </p:nvGraphicFramePr>
        <p:xfrm>
          <a:off x="536826" y="7904480"/>
          <a:ext cx="6476365" cy="718820"/>
        </p:xfrm>
        <a:graphic>
          <a:graphicData uri="http://schemas.openxmlformats.org/drawingml/2006/table">
            <a:tbl>
              <a:tblPr firstRow="1" bandRow="1">
                <a:tableStyleId>{2D5ABB26-0587-4C30-8999-92F81FD0307C}</a:tableStyleId>
              </a:tblPr>
              <a:tblGrid>
                <a:gridCol w="850649">
                  <a:extLst>
                    <a:ext uri="{9D8B030D-6E8A-4147-A177-3AD203B41FA5}">
                      <a16:colId xmlns:a16="http://schemas.microsoft.com/office/drawing/2014/main" val="20000"/>
                    </a:ext>
                  </a:extLst>
                </a:gridCol>
                <a:gridCol w="5625716">
                  <a:extLst>
                    <a:ext uri="{9D8B030D-6E8A-4147-A177-3AD203B41FA5}">
                      <a16:colId xmlns:a16="http://schemas.microsoft.com/office/drawing/2014/main" val="20001"/>
                    </a:ext>
                  </a:extLst>
                </a:gridCol>
              </a:tblGrid>
              <a:tr h="359410">
                <a:tc>
                  <a:txBody>
                    <a:bodyPr/>
                    <a:lstStyle/>
                    <a:p>
                      <a:pPr marL="9525" indent="0">
                        <a:lnSpc>
                          <a:spcPct val="100000"/>
                        </a:lnSpc>
                        <a:spcBef>
                          <a:spcPts val="825"/>
                        </a:spcBef>
                        <a:tabLst/>
                      </a:pPr>
                      <a:r>
                        <a:rPr lang="ja-JP" altLang="en-US" sz="950" b="1" i="0" dirty="0">
                          <a:latin typeface="Yu Gothic" panose="020B0400000000000000" pitchFamily="34" charset="-128"/>
                          <a:ea typeface="Yu Gothic" panose="020B0400000000000000" pitchFamily="34" charset="-128"/>
                          <a:cs typeface="Noto Sans CJK JP Regular"/>
                        </a:rPr>
                        <a:t>社会</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00000"/>
                        </a:lnSpc>
                        <a:spcBef>
                          <a:spcPts val="860"/>
                        </a:spcBef>
                        <a:tabLst/>
                      </a:pPr>
                      <a:r>
                        <a:rPr lang="ja-JP" altLang="en-US" sz="900" b="1" i="0" dirty="0">
                          <a:solidFill>
                            <a:srgbClr val="231916"/>
                          </a:solidFill>
                          <a:latin typeface="Yu Gothic" panose="020B0400000000000000" pitchFamily="34" charset="-128"/>
                          <a:ea typeface="Yu Gothic" panose="020B0400000000000000" pitchFamily="34" charset="-128"/>
                          <a:cs typeface="Noto Sans CJK JP Bold"/>
                        </a:rPr>
                        <a:t>５</a:t>
                      </a:r>
                      <a:r>
                        <a:rPr sz="900" b="1" i="0" spc="210" dirty="0">
                          <a:solidFill>
                            <a:srgbClr val="231916"/>
                          </a:solidFill>
                          <a:latin typeface="Yu Gothic" panose="020B0400000000000000" pitchFamily="34" charset="-128"/>
                          <a:ea typeface="Yu Gothic" panose="020B0400000000000000" pitchFamily="34" charset="-128"/>
                          <a:cs typeface="Noto Sans CJK JP Bold"/>
                        </a:rPr>
                        <a:t>年</a:t>
                      </a:r>
                      <a:r>
                        <a:rPr lang="ja-JP" altLang="en-US" sz="900" b="0" i="0" spc="-65" dirty="0">
                          <a:solidFill>
                            <a:srgbClr val="231916"/>
                          </a:solidFill>
                          <a:latin typeface="Yu Gothic" panose="020B0400000000000000" pitchFamily="34" charset="-128"/>
                          <a:ea typeface="Yu Gothic" panose="020B0400000000000000" pitchFamily="34" charset="-128"/>
                          <a:cs typeface="Noto Sans CJK JP Regular"/>
                        </a:rPr>
                        <a:t>「日本の工業生産と貿易・運輸</a:t>
                      </a:r>
                      <a:r>
                        <a:rPr sz="900" b="0" i="0" spc="-65" dirty="0">
                          <a:solidFill>
                            <a:srgbClr val="231916"/>
                          </a:solidFill>
                          <a:latin typeface="Yu Gothic" panose="020B0400000000000000" pitchFamily="34" charset="-128"/>
                          <a:ea typeface="Yu Gothic" panose="020B0400000000000000" pitchFamily="34" charset="-128"/>
                          <a:cs typeface="Noto Sans CJK JP Regular"/>
                        </a:rPr>
                        <a:t>」</a:t>
                      </a:r>
                      <a:r>
                        <a:rPr lang="ja-JP" altLang="en-US" sz="900" b="0" i="0" spc="-65" dirty="0">
                          <a:solidFill>
                            <a:srgbClr val="231916"/>
                          </a:solidFill>
                          <a:latin typeface="Yu Gothic" panose="020B0400000000000000" pitchFamily="34" charset="-128"/>
                          <a:ea typeface="Yu Gothic" panose="020B0400000000000000" pitchFamily="34" charset="-128"/>
                          <a:cs typeface="Noto Sans CJK JP Regular"/>
                        </a:rPr>
                        <a:t>「工業生産を支える運輸と貿易」　学習指導</a:t>
                      </a:r>
                      <a:r>
                        <a:rPr lang="ja-JP" altLang="en-US" sz="900" b="0" i="0" spc="-65" dirty="0">
                          <a:solidFill>
                            <a:srgbClr val="231916"/>
                          </a:solidFill>
                          <a:latin typeface="游ゴシック" panose="020B0400000000000000" pitchFamily="50" charset="-128"/>
                          <a:ea typeface="游ゴシック" panose="020B0400000000000000" pitchFamily="50" charset="-128"/>
                          <a:cs typeface="Noto Sans CJK JP Regular"/>
                        </a:rPr>
                        <a:t>要領  </a:t>
                      </a:r>
                      <a:r>
                        <a:rPr lang="ja-JP" altLang="en-US" sz="900" dirty="0">
                          <a:latin typeface="游ゴシック" panose="020B0400000000000000" pitchFamily="50" charset="-128"/>
                          <a:ea typeface="游ゴシック" panose="020B0400000000000000" pitchFamily="50" charset="-128"/>
                        </a:rPr>
                        <a:t>内容</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３</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ウ</a:t>
                      </a:r>
                      <a:endParaRPr sz="900" b="0" i="0" dirty="0">
                        <a:latin typeface="游ゴシック" panose="020B0400000000000000" pitchFamily="50" charset="-128"/>
                        <a:ea typeface="游ゴシック" panose="020B0400000000000000" pitchFamily="50" charset="-128"/>
                        <a:cs typeface="Noto Sans CJK JP Regular"/>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9410">
                <a:tc>
                  <a:txBody>
                    <a:bodyPr/>
                    <a:lstStyle/>
                    <a:p>
                      <a:pPr marL="9525" marR="0" indent="0" defTabSz="914400" eaLnBrk="1" fontAlgn="auto" latinLnBrk="0" hangingPunct="1">
                        <a:lnSpc>
                          <a:spcPct val="100000"/>
                        </a:lnSpc>
                        <a:spcBef>
                          <a:spcPts val="825"/>
                        </a:spcBef>
                        <a:spcAft>
                          <a:spcPts val="0"/>
                        </a:spcAft>
                        <a:buClrTx/>
                        <a:buSzTx/>
                        <a:buFontTx/>
                        <a:buNone/>
                        <a:tabLst/>
                        <a:defRPr/>
                      </a:pPr>
                      <a:r>
                        <a:rPr lang="ja-JP" altLang="en-US" sz="950" b="1" i="0" dirty="0">
                          <a:latin typeface="Yu Gothic" panose="020B0400000000000000" pitchFamily="34" charset="-128"/>
                          <a:ea typeface="Yu Gothic" panose="020B0400000000000000" pitchFamily="34" charset="-128"/>
                          <a:cs typeface="Noto Sans CJK JP Regular"/>
                        </a:rPr>
                        <a:t>社会</a:t>
                      </a: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00000"/>
                        </a:lnSpc>
                        <a:spcBef>
                          <a:spcPts val="860"/>
                        </a:spcBef>
                        <a:tabLst/>
                      </a:pPr>
                      <a:r>
                        <a:rPr lang="ja-JP" altLang="en-US" sz="900" b="1" i="0" dirty="0">
                          <a:solidFill>
                            <a:srgbClr val="231916"/>
                          </a:solidFill>
                          <a:latin typeface="Yu Gothic" panose="020B0400000000000000" pitchFamily="34" charset="-128"/>
                          <a:ea typeface="Yu Gothic" panose="020B0400000000000000" pitchFamily="34" charset="-128"/>
                          <a:cs typeface="Noto Sans CJK JP Bold"/>
                        </a:rPr>
                        <a:t>５</a:t>
                      </a:r>
                      <a:r>
                        <a:rPr lang="ja-JP" altLang="en-US" sz="900" b="1" i="0" spc="210" dirty="0">
                          <a:solidFill>
                            <a:srgbClr val="231916"/>
                          </a:solidFill>
                          <a:latin typeface="Yu Gothic" panose="020B0400000000000000" pitchFamily="34" charset="-128"/>
                          <a:ea typeface="Yu Gothic" panose="020B0400000000000000" pitchFamily="34" charset="-128"/>
                          <a:cs typeface="Noto Sans CJK JP Bold"/>
                        </a:rPr>
                        <a:t>年</a:t>
                      </a:r>
                      <a:r>
                        <a:rPr lang="ja-JP" altLang="en-US" sz="900" b="0" i="0" spc="-65" dirty="0">
                          <a:solidFill>
                            <a:srgbClr val="231916"/>
                          </a:solidFill>
                          <a:latin typeface="Yu Gothic" panose="020B0400000000000000" pitchFamily="34" charset="-128"/>
                          <a:ea typeface="Yu Gothic" panose="020B0400000000000000" pitchFamily="34" charset="-128"/>
                          <a:cs typeface="Noto Sans CJK JP Regular"/>
                        </a:rPr>
                        <a:t>「これからの食料生産」「これからの食料生産とわたしたち」学習</a:t>
                      </a:r>
                      <a:r>
                        <a:rPr lang="ja-JP" altLang="en-US" sz="900" b="0" i="0" spc="-65" dirty="0">
                          <a:solidFill>
                            <a:srgbClr val="231916"/>
                          </a:solidFill>
                          <a:latin typeface="游ゴシック" panose="020B0400000000000000" pitchFamily="50" charset="-128"/>
                          <a:ea typeface="游ゴシック" panose="020B0400000000000000" pitchFamily="50" charset="-128"/>
                          <a:cs typeface="Noto Sans CJK JP Regular"/>
                        </a:rPr>
                        <a:t>指導要領  </a:t>
                      </a:r>
                      <a:r>
                        <a:rPr lang="ja-JP" altLang="en-US" sz="900" dirty="0">
                          <a:latin typeface="游ゴシック" panose="020B0400000000000000" pitchFamily="50" charset="-128"/>
                          <a:ea typeface="游ゴシック" panose="020B0400000000000000" pitchFamily="50" charset="-128"/>
                        </a:rPr>
                        <a:t>内容</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２</a:t>
                      </a: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ア</a:t>
                      </a:r>
                      <a:endParaRPr lang="ja-JP" altLang="en-US" sz="900" b="0" i="0" dirty="0">
                        <a:latin typeface="游ゴシック" panose="020B0400000000000000" pitchFamily="50" charset="-128"/>
                        <a:ea typeface="游ゴシック" panose="020B0400000000000000" pitchFamily="50" charset="-128"/>
                        <a:cs typeface="Noto Sans CJK JP Regular"/>
                      </a:endParaRPr>
                    </a:p>
                  </a:txBody>
                  <a:tcPr marL="108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0" name="object 466">
            <a:extLst>
              <a:ext uri="{FF2B5EF4-FFF2-40B4-BE49-F238E27FC236}">
                <a16:creationId xmlns:a16="http://schemas.microsoft.com/office/drawing/2014/main" id="{8499B4AC-A2E4-F141-3BD6-52E5E74534E3}"/>
              </a:ext>
            </a:extLst>
          </p:cNvPr>
          <p:cNvGraphicFramePr>
            <a:graphicFrameLocks noGrp="1"/>
          </p:cNvGraphicFramePr>
          <p:nvPr>
            <p:extLst>
              <p:ext uri="{D42A27DB-BD31-4B8C-83A1-F6EECF244321}">
                <p14:modId xmlns:p14="http://schemas.microsoft.com/office/powerpoint/2010/main" val="2050433302"/>
              </p:ext>
            </p:extLst>
          </p:nvPr>
        </p:nvGraphicFramePr>
        <p:xfrm>
          <a:off x="7864475" y="804436"/>
          <a:ext cx="6479635" cy="9628450"/>
        </p:xfrm>
        <a:graphic>
          <a:graphicData uri="http://schemas.openxmlformats.org/drawingml/2006/table">
            <a:tbl>
              <a:tblPr firstRow="1" bandRow="1">
                <a:tableStyleId>{2D5ABB26-0587-4C30-8999-92F81FD0307C}</a:tableStyleId>
              </a:tblPr>
              <a:tblGrid>
                <a:gridCol w="540000">
                  <a:extLst>
                    <a:ext uri="{9D8B030D-6E8A-4147-A177-3AD203B41FA5}">
                      <a16:colId xmlns:a16="http://schemas.microsoft.com/office/drawing/2014/main" val="20000"/>
                    </a:ext>
                  </a:extLst>
                </a:gridCol>
                <a:gridCol w="2484000">
                  <a:extLst>
                    <a:ext uri="{9D8B030D-6E8A-4147-A177-3AD203B41FA5}">
                      <a16:colId xmlns:a16="http://schemas.microsoft.com/office/drawing/2014/main" val="20001"/>
                    </a:ext>
                  </a:extLst>
                </a:gridCol>
                <a:gridCol w="2159635">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tblGrid>
              <a:tr h="287655">
                <a:tc>
                  <a:txBody>
                    <a:bodyPr/>
                    <a:lstStyle/>
                    <a:p>
                      <a:pPr marL="137160">
                        <a:lnSpc>
                          <a:spcPct val="120000"/>
                        </a:lnSpc>
                        <a:spcBef>
                          <a:spcPts val="0"/>
                        </a:spcBef>
                      </a:pPr>
                      <a:r>
                        <a:rPr sz="900" b="1" i="0" spc="-25" dirty="0">
                          <a:solidFill>
                            <a:srgbClr val="231916"/>
                          </a:solidFill>
                          <a:latin typeface="Yu Gothic" panose="020B0400000000000000" pitchFamily="34" charset="-128"/>
                          <a:ea typeface="Yu Gothic" panose="020B0400000000000000" pitchFamily="34" charset="-128"/>
                          <a:cs typeface="IPAPGothic"/>
                        </a:rPr>
                        <a:t>段階</a:t>
                      </a:r>
                      <a:endParaRPr sz="900" b="1" i="0" dirty="0">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sz="900" b="1" i="0" spc="-15" dirty="0">
                          <a:solidFill>
                            <a:srgbClr val="231916"/>
                          </a:solidFill>
                          <a:latin typeface="Yu Gothic" panose="020B0400000000000000" pitchFamily="34" charset="-128"/>
                          <a:ea typeface="Yu Gothic" panose="020B0400000000000000" pitchFamily="34" charset="-128"/>
                          <a:cs typeface="IPAPGothic"/>
                        </a:rPr>
                        <a:t>学習内容</a:t>
                      </a:r>
                      <a:endParaRPr sz="900" b="1" i="0">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sz="900" b="1" i="0" spc="-10" dirty="0">
                          <a:solidFill>
                            <a:srgbClr val="231916"/>
                          </a:solidFill>
                          <a:latin typeface="Yu Gothic" panose="020B0400000000000000" pitchFamily="34" charset="-128"/>
                          <a:ea typeface="Yu Gothic" panose="020B0400000000000000" pitchFamily="34" charset="-128"/>
                          <a:cs typeface="IPAPGothic"/>
                        </a:rPr>
                        <a:t>指導の留意点</a:t>
                      </a:r>
                      <a:endParaRPr sz="900" b="1" i="0" dirty="0">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55295">
                        <a:lnSpc>
                          <a:spcPct val="120000"/>
                        </a:lnSpc>
                        <a:spcBef>
                          <a:spcPts val="0"/>
                        </a:spcBef>
                      </a:pPr>
                      <a:r>
                        <a:rPr sz="900" b="1" i="0" spc="-15" dirty="0">
                          <a:solidFill>
                            <a:srgbClr val="231916"/>
                          </a:solidFill>
                          <a:latin typeface="Yu Gothic" panose="020B0400000000000000" pitchFamily="34" charset="-128"/>
                          <a:ea typeface="Yu Gothic" panose="020B0400000000000000" pitchFamily="34" charset="-128"/>
                          <a:cs typeface="IPAPGothic"/>
                        </a:rPr>
                        <a:t>使用教材</a:t>
                      </a:r>
                      <a:endParaRPr sz="900" b="1" i="0" dirty="0">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49620">
                <a:tc>
                  <a:txBody>
                    <a:bodyPr/>
                    <a:lstStyle/>
                    <a:p>
                      <a:pPr marL="5715" algn="ctr">
                        <a:lnSpc>
                          <a:spcPct val="120000"/>
                        </a:lnSpc>
                        <a:spcBef>
                          <a:spcPts val="0"/>
                        </a:spcBef>
                      </a:pPr>
                      <a:r>
                        <a:rPr lang="ja-JP" altLang="en-US" sz="900" b="1" i="0" dirty="0">
                          <a:latin typeface="Yu Gothic" panose="020B0400000000000000" pitchFamily="34" charset="-128"/>
                          <a:ea typeface="Yu Gothic" panose="020B0400000000000000" pitchFamily="34" charset="-128"/>
                          <a:cs typeface="Noto Sans CJK JP Regular"/>
                        </a:rPr>
                        <a:t>導入</a:t>
                      </a:r>
                      <a:endParaRPr sz="900" b="1" i="0" dirty="0">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50" dirty="0">
                          <a:solidFill>
                            <a:srgbClr val="231916"/>
                          </a:solidFill>
                          <a:latin typeface="Yu Gothic" panose="020B0400000000000000" pitchFamily="34" charset="-128"/>
                          <a:ea typeface="Yu Gothic" panose="020B0400000000000000" pitchFamily="34" charset="-128"/>
                          <a:cs typeface="IPAPGothic"/>
                        </a:rPr>
                        <a:t>9</a:t>
                      </a:r>
                      <a:r>
                        <a:rPr sz="900" b="1" i="0" spc="-50" dirty="0">
                          <a:solidFill>
                            <a:srgbClr val="231916"/>
                          </a:solidFill>
                          <a:latin typeface="Yu Gothic" panose="020B0400000000000000" pitchFamily="34" charset="-128"/>
                          <a:ea typeface="Yu Gothic" panose="020B0400000000000000" pitchFamily="34" charset="-128"/>
                          <a:cs typeface="IPAPGothic"/>
                        </a:rPr>
                        <a:t>分</a:t>
                      </a:r>
                      <a:endParaRPr sz="900" b="1" i="0" dirty="0">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sz="950" b="1" i="0" spc="-45" dirty="0" err="1">
                          <a:solidFill>
                            <a:srgbClr val="231916"/>
                          </a:solidFill>
                          <a:latin typeface="Yu Gothic" panose="020B0400000000000000" pitchFamily="34" charset="-128"/>
                          <a:ea typeface="Yu Gothic" panose="020B0400000000000000" pitchFamily="34" charset="-128"/>
                          <a:cs typeface="Noto Sans CJK JP Bold"/>
                        </a:rPr>
                        <a:t>クラスで</a:t>
                      </a:r>
                      <a:r>
                        <a:rPr lang="ja-JP" altLang="en-US" sz="950" b="1" i="0" spc="-45" dirty="0">
                          <a:solidFill>
                            <a:srgbClr val="231916"/>
                          </a:solidFill>
                          <a:latin typeface="Yu Gothic" panose="020B0400000000000000" pitchFamily="34" charset="-128"/>
                          <a:ea typeface="Yu Gothic" panose="020B0400000000000000" pitchFamily="34" charset="-128"/>
                          <a:cs typeface="Noto Sans CJK JP Bold"/>
                        </a:rPr>
                        <a:t>運輸・貿易</a:t>
                      </a:r>
                      <a:r>
                        <a:rPr sz="950" b="1" i="0" spc="-45" dirty="0" err="1">
                          <a:solidFill>
                            <a:srgbClr val="231916"/>
                          </a:solidFill>
                          <a:latin typeface="Yu Gothic" panose="020B0400000000000000" pitchFamily="34" charset="-128"/>
                          <a:ea typeface="Yu Gothic" panose="020B0400000000000000" pitchFamily="34" charset="-128"/>
                          <a:cs typeface="Noto Sans CJK JP Bold"/>
                        </a:rPr>
                        <a:t>クイズに挑戦</a:t>
                      </a:r>
                      <a:endParaRPr sz="950" b="1" i="0" dirty="0">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r>
                        <a:rPr sz="950" b="0" i="0" spc="15" dirty="0">
                          <a:solidFill>
                            <a:srgbClr val="231916"/>
                          </a:solidFill>
                          <a:latin typeface="Yu Gothic" panose="020B0400000000000000" pitchFamily="34" charset="-128"/>
                          <a:ea typeface="Yu Gothic" panose="020B0400000000000000" pitchFamily="34" charset="-128"/>
                          <a:cs typeface="Noto Sans CJK JP Regular"/>
                        </a:rPr>
                        <a:t>○</a:t>
                      </a:r>
                      <a:r>
                        <a:rPr lang="ja-JP" altLang="en-US" sz="950" b="0" i="0" spc="15" dirty="0">
                          <a:solidFill>
                            <a:srgbClr val="231916"/>
                          </a:solidFill>
                          <a:latin typeface="Yu Gothic" panose="020B0400000000000000" pitchFamily="34" charset="-128"/>
                          <a:ea typeface="Yu Gothic" panose="020B0400000000000000" pitchFamily="34" charset="-128"/>
                          <a:cs typeface="Noto Sans CJK JP Regular"/>
                        </a:rPr>
                        <a:t>運輸・貿易に関するクイズを出題</a:t>
                      </a:r>
                      <a:r>
                        <a:rPr sz="950" b="0" i="0" spc="-40" dirty="0">
                          <a:solidFill>
                            <a:srgbClr val="231916"/>
                          </a:solidFill>
                          <a:latin typeface="Yu Gothic" panose="020B0400000000000000" pitchFamily="34" charset="-128"/>
                          <a:ea typeface="Yu Gothic" panose="020B0400000000000000" pitchFamily="34" charset="-128"/>
                          <a:cs typeface="Noto Sans CJK JP Regular"/>
                        </a:rPr>
                        <a:t>。</a:t>
                      </a:r>
                      <a:r>
                        <a:rPr lang="ja-JP" altLang="en-US" sz="950" b="0" i="0" spc="-40" dirty="0">
                          <a:solidFill>
                            <a:srgbClr val="231916"/>
                          </a:solidFill>
                          <a:latin typeface="Yu Gothic" panose="020B0400000000000000" pitchFamily="34" charset="-128"/>
                          <a:ea typeface="Yu Gothic" panose="020B0400000000000000" pitchFamily="34" charset="-128"/>
                          <a:cs typeface="Noto Sans CJK JP Regular"/>
                        </a:rPr>
                        <a:t>クイズ解説を通して，この次の展開①につながる内容を学習する。</a:t>
                      </a:r>
                      <a:endParaRPr lang="en-US" altLang="ja-JP" sz="95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5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5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5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5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5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5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5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5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5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5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50" b="0" i="0" spc="-40" dirty="0">
                        <a:solidFill>
                          <a:srgbClr val="231916"/>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sz="950" b="0" i="0" spc="-40" dirty="0">
                        <a:solidFill>
                          <a:srgbClr val="231916"/>
                        </a:solidFill>
                        <a:latin typeface="Yu Gothic" panose="020B0400000000000000" pitchFamily="34" charset="-128"/>
                        <a:ea typeface="Yu Gothic" panose="020B0400000000000000" pitchFamily="34" charset="-128"/>
                        <a:cs typeface="Noto Sans CJK JP Regular"/>
                      </a:endParaRPr>
                    </a:p>
                    <a:p>
                      <a:pPr marL="9525" marR="80010" indent="0">
                        <a:lnSpc>
                          <a:spcPct val="120000"/>
                        </a:lnSpc>
                        <a:spcBef>
                          <a:spcPts val="0"/>
                        </a:spcBef>
                        <a:tabLst/>
                      </a:pPr>
                      <a:endParaRPr lang="en-US" sz="950" b="0" i="0" spc="-40" dirty="0">
                        <a:solidFill>
                          <a:srgbClr val="231916"/>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73025" indent="-123825" algn="just">
                        <a:lnSpc>
                          <a:spcPct val="120000"/>
                        </a:lnSpc>
                        <a:spcBef>
                          <a:spcPts val="0"/>
                        </a:spcBef>
                        <a:buFontTx/>
                        <a:buNone/>
                        <a:tabLst/>
                      </a:pPr>
                      <a:r>
                        <a:rPr lang="ja-JP" altLang="en-US" sz="900" b="0" i="0" spc="30" dirty="0">
                          <a:solidFill>
                            <a:srgbClr val="231916"/>
                          </a:solidFill>
                          <a:latin typeface="Yu Gothic" panose="020B0400000000000000" pitchFamily="34" charset="-128"/>
                          <a:ea typeface="Yu Gothic" panose="020B0400000000000000" pitchFamily="34" charset="-128"/>
                          <a:cs typeface="Noto Sans CJK JP Regular"/>
                        </a:rPr>
                        <a:t>・①</a:t>
                      </a:r>
                      <a:r>
                        <a:rPr lang="en-US" altLang="ja-JP" sz="900" b="0" i="0" spc="30" dirty="0">
                          <a:solidFill>
                            <a:srgbClr val="231916"/>
                          </a:solidFill>
                          <a:latin typeface="Yu Gothic" panose="020B0400000000000000" pitchFamily="34" charset="-128"/>
                          <a:ea typeface="Yu Gothic" panose="020B0400000000000000" pitchFamily="34" charset="-128"/>
                          <a:cs typeface="Noto Sans CJK JP Regular"/>
                        </a:rPr>
                        <a:t>〜③</a:t>
                      </a:r>
                      <a:r>
                        <a:rPr lang="ja-JP" altLang="en-US" sz="900" b="0" i="0" spc="30" dirty="0">
                          <a:solidFill>
                            <a:srgbClr val="231916"/>
                          </a:solidFill>
                          <a:latin typeface="Yu Gothic" panose="020B0400000000000000" pitchFamily="34" charset="-128"/>
                          <a:ea typeface="Yu Gothic" panose="020B0400000000000000" pitchFamily="34" charset="-128"/>
                          <a:cs typeface="Noto Sans CJK JP Regular"/>
                        </a:rPr>
                        <a:t>の選択肢のうちどれが正解だと思うかそれぞれ挙手を促し，児童の参加意識を高める（アイスブレイクを</a:t>
                      </a:r>
                      <a:r>
                        <a:rPr lang="ja-JP" altLang="en-US" sz="900" b="0" i="0" spc="30">
                          <a:solidFill>
                            <a:srgbClr val="231916"/>
                          </a:solidFill>
                          <a:latin typeface="Yu Gothic" panose="020B0400000000000000" pitchFamily="34" charset="-128"/>
                          <a:ea typeface="Yu Gothic" panose="020B0400000000000000" pitchFamily="34" charset="-128"/>
                          <a:cs typeface="Noto Sans CJK JP Regular"/>
                        </a:rPr>
                        <a:t>兼ねる）</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a:t>
                      </a:r>
                      <a:endParaRPr lang="en-US" altLang="ja-JP" sz="900" b="0" i="0" dirty="0">
                        <a:solidFill>
                          <a:schemeClr val="tx1"/>
                        </a:solidFill>
                        <a:latin typeface="Yu Gothic" panose="020B0400000000000000" pitchFamily="34" charset="-128"/>
                        <a:ea typeface="Yu Gothic" panose="020B0400000000000000" pitchFamily="34" charset="-128"/>
                        <a:cs typeface="Noto Sans CJK JP Regular"/>
                      </a:endParaRPr>
                    </a:p>
                    <a:p>
                      <a:pPr marL="78740" marR="73025" lvl="0" indent="0" algn="just" defTabSz="914400" eaLnBrk="1" fontAlgn="auto" latinLnBrk="0" hangingPunct="1">
                        <a:lnSpc>
                          <a:spcPct val="120000"/>
                        </a:lnSpc>
                        <a:spcBef>
                          <a:spcPts val="0"/>
                        </a:spcBef>
                        <a:spcAft>
                          <a:spcPts val="0"/>
                        </a:spcAft>
                        <a:buClrTx/>
                        <a:buSzTx/>
                        <a:buFontTx/>
                        <a:buNone/>
                        <a:tabLst/>
                        <a:defRPr/>
                      </a:pPr>
                      <a:endParaRPr lang="ja-JP" altLang="en-US" sz="900" b="0" i="0" dirty="0">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defTabSz="914400" eaLnBrk="1" fontAlgn="auto" latinLnBrk="0" hangingPunct="1">
                        <a:lnSpc>
                          <a:spcPct val="120000"/>
                        </a:lnSpc>
                        <a:spcBef>
                          <a:spcPts val="0"/>
                        </a:spcBef>
                        <a:spcAft>
                          <a:spcPts val="0"/>
                        </a:spcAft>
                        <a:buClrTx/>
                        <a:buSzTx/>
                        <a:buFontTx/>
                        <a:buNone/>
                        <a:tabLst/>
                        <a:defRPr/>
                      </a:pPr>
                      <a:r>
                        <a:rPr lang="ja-JP" altLang="en-US" sz="800" b="0" dirty="0">
                          <a:solidFill>
                            <a:srgbClr val="231916"/>
                          </a:solidFill>
                          <a:latin typeface="Yu Gothic" panose="020B0400000000000000" pitchFamily="34" charset="-128"/>
                          <a:ea typeface="Yu Gothic" panose="020B0400000000000000" pitchFamily="34" charset="-128"/>
                          <a:cs typeface="Noto Sans CJK JP Bold"/>
                        </a:rPr>
                        <a:t>■導入クイズスライド</a:t>
                      </a:r>
                      <a:endParaRPr lang="en-US" altLang="ja-JP" sz="800" b="0" dirty="0">
                        <a:solidFill>
                          <a:srgbClr val="231916"/>
                        </a:solidFill>
                        <a:latin typeface="Yu Gothic" panose="020B0400000000000000" pitchFamily="34" charset="-128"/>
                        <a:ea typeface="Yu Gothic" panose="020B0400000000000000" pitchFamily="34" charset="-128"/>
                        <a:cs typeface="Noto Sans CJK JP Bold"/>
                      </a:endParaRPr>
                    </a:p>
                    <a:p>
                      <a:pPr>
                        <a:lnSpc>
                          <a:spcPct val="120000"/>
                        </a:lnSpc>
                      </a:pPr>
                      <a:endParaRPr kumimoji="1" lang="en-US" altLang="ja-JP" sz="800" b="0" i="0" dirty="0">
                        <a:solidFill>
                          <a:srgbClr val="231916"/>
                        </a:solidFill>
                        <a:latin typeface="Yu Gothic" panose="020B0400000000000000" pitchFamily="34" charset="-128"/>
                        <a:ea typeface="Yu Gothic" panose="020B0400000000000000" pitchFamily="34" charset="-128"/>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kumimoji="1" lang="ja-JP" altLang="en-US" sz="800" b="0" i="0" kern="1200" dirty="0">
                          <a:solidFill>
                            <a:srgbClr val="231916"/>
                          </a:solidFill>
                          <a:effectLst/>
                          <a:latin typeface="Yu Gothic" panose="020B0400000000000000" pitchFamily="34" charset="-128"/>
                          <a:ea typeface="Yu Gothic" panose="020B0400000000000000" pitchFamily="34" charset="-128"/>
                          <a:cs typeface="+mn-cs"/>
                        </a:rPr>
                        <a:t>・教師用パソコンかタブレット</a:t>
                      </a:r>
                      <a:endParaRPr kumimoji="1" lang="en-US" altLang="ja-JP" sz="800" b="0" i="0" kern="1200" dirty="0">
                        <a:solidFill>
                          <a:srgbClr val="231916"/>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kumimoji="1" lang="ja-JP" altLang="en-US" sz="800" b="0" i="0" kern="1200" dirty="0">
                          <a:solidFill>
                            <a:srgbClr val="231916"/>
                          </a:solidFill>
                          <a:effectLst/>
                          <a:latin typeface="Yu Gothic" panose="020B0400000000000000" pitchFamily="34" charset="-128"/>
                          <a:ea typeface="Yu Gothic" panose="020B0400000000000000" pitchFamily="34" charset="-128"/>
                          <a:cs typeface="+mn-cs"/>
                        </a:rPr>
                        <a:t>・</a:t>
                      </a:r>
                      <a:r>
                        <a:rPr kumimoji="1" lang="en-US" altLang="ja-JP" sz="800" b="0" i="0" kern="1200" dirty="0">
                          <a:solidFill>
                            <a:srgbClr val="231916"/>
                          </a:solidFill>
                          <a:effectLst/>
                          <a:latin typeface="Yu Gothic" panose="020B0400000000000000" pitchFamily="34" charset="-128"/>
                          <a:ea typeface="Yu Gothic" panose="020B0400000000000000" pitchFamily="34" charset="-128"/>
                          <a:cs typeface="+mn-cs"/>
                        </a:rPr>
                        <a:t>PowerPoint</a:t>
                      </a:r>
                      <a:r>
                        <a:rPr kumimoji="1" lang="ja-JP" altLang="en-US" sz="800" b="0" i="0" kern="1200" dirty="0">
                          <a:solidFill>
                            <a:srgbClr val="231916"/>
                          </a:solidFill>
                          <a:effectLst/>
                          <a:latin typeface="Yu Gothic" panose="020B0400000000000000" pitchFamily="34" charset="-128"/>
                          <a:ea typeface="Yu Gothic" panose="020B0400000000000000" pitchFamily="34" charset="-128"/>
                          <a:cs typeface="+mn-cs"/>
                        </a:rPr>
                        <a:t>を表示するための電子黒板やスクリーン</a:t>
                      </a:r>
                      <a:endParaRPr kumimoji="1" lang="en-US" altLang="ja-JP" sz="800" b="0" i="0" kern="1200" dirty="0">
                        <a:solidFill>
                          <a:srgbClr val="231916"/>
                        </a:solidFill>
                        <a:effectLst/>
                        <a:latin typeface="Yu Gothic" panose="020B0400000000000000" pitchFamily="34" charset="-128"/>
                        <a:ea typeface="Yu Gothic" panose="020B0400000000000000" pitchFamily="34" charset="-128"/>
                        <a:cs typeface="+mn-cs"/>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2000">
                <a:tc>
                  <a:txBody>
                    <a:bodyPr/>
                    <a:lstStyle/>
                    <a:p>
                      <a:pPr marL="5715" algn="ctr">
                        <a:lnSpc>
                          <a:spcPct val="120000"/>
                        </a:lnSpc>
                        <a:spcBef>
                          <a:spcPts val="0"/>
                        </a:spcBef>
                      </a:pPr>
                      <a:r>
                        <a:rPr lang="ja-JP" altLang="en-US" sz="900" b="1" i="0" dirty="0">
                          <a:latin typeface="Yu Gothic" panose="020B0400000000000000" pitchFamily="34" charset="-128"/>
                          <a:ea typeface="Yu Gothic" panose="020B0400000000000000" pitchFamily="34" charset="-128"/>
                          <a:cs typeface="Noto Sans CJK JP Regular"/>
                        </a:rPr>
                        <a:t>課題</a:t>
                      </a:r>
                      <a:endParaRPr lang="en-US" altLang="ja-JP" sz="900" b="1" i="0" dirty="0">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ja-JP" altLang="en-US" sz="900" b="1" i="0" dirty="0">
                          <a:latin typeface="Yu Gothic" panose="020B0400000000000000" pitchFamily="34" charset="-128"/>
                          <a:ea typeface="Yu Gothic" panose="020B0400000000000000" pitchFamily="34" charset="-128"/>
                          <a:cs typeface="Noto Sans CJK JP Regular"/>
                        </a:rPr>
                        <a:t>提示</a:t>
                      </a:r>
                    </a:p>
                    <a:p>
                      <a:pPr marL="5080" algn="ctr">
                        <a:lnSpc>
                          <a:spcPct val="120000"/>
                        </a:lnSpc>
                        <a:spcBef>
                          <a:spcPts val="0"/>
                        </a:spcBef>
                      </a:pPr>
                      <a:r>
                        <a:rPr lang="en-US" altLang="ja-JP" sz="900" b="1" i="0" spc="-50" dirty="0">
                          <a:solidFill>
                            <a:srgbClr val="231916"/>
                          </a:solidFill>
                          <a:latin typeface="Yu Gothic" panose="020B0400000000000000" pitchFamily="34" charset="-128"/>
                          <a:ea typeface="Yu Gothic" panose="020B0400000000000000" pitchFamily="34" charset="-128"/>
                          <a:cs typeface="IPAPGothic"/>
                        </a:rPr>
                        <a:t>1</a:t>
                      </a:r>
                      <a:r>
                        <a:rPr lang="ja-JP" altLang="en-US" sz="900" b="1" i="0" spc="-50" dirty="0">
                          <a:solidFill>
                            <a:srgbClr val="231916"/>
                          </a:solidFill>
                          <a:latin typeface="Yu Gothic" panose="020B0400000000000000" pitchFamily="34" charset="-128"/>
                          <a:ea typeface="Yu Gothic" panose="020B0400000000000000" pitchFamily="34" charset="-128"/>
                          <a:cs typeface="IPAPGothic"/>
                        </a:rPr>
                        <a:t>分</a:t>
                      </a:r>
                      <a:endParaRPr lang="ja-JP" altLang="en-US" sz="900" b="1" i="0" dirty="0">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marR="0" indent="0" defTabSz="914400" eaLnBrk="1" fontAlgn="auto" latinLnBrk="0" hangingPunct="1">
                        <a:lnSpc>
                          <a:spcPct val="120000"/>
                        </a:lnSpc>
                        <a:spcBef>
                          <a:spcPts val="0"/>
                        </a:spcBef>
                        <a:spcAft>
                          <a:spcPts val="0"/>
                        </a:spcAft>
                        <a:buClrTx/>
                        <a:buSzTx/>
                        <a:buFontTx/>
                        <a:buNone/>
                        <a:tabLst/>
                        <a:defRPr/>
                      </a:pPr>
                      <a:r>
                        <a:rPr lang="ja-JP" altLang="en-US" sz="950" b="1" i="0" dirty="0">
                          <a:solidFill>
                            <a:schemeClr val="tx1"/>
                          </a:solidFill>
                          <a:latin typeface="Yu Gothic" panose="020B0400000000000000" pitchFamily="34" charset="-128"/>
                          <a:ea typeface="Yu Gothic" panose="020B0400000000000000" pitchFamily="34" charset="-128"/>
                          <a:cs typeface="Noto Sans CJK JP Regular"/>
                        </a:rPr>
                        <a:t>本時の課題の提示</a:t>
                      </a:r>
                      <a:endParaRPr lang="en-US" altLang="ja-JP" sz="950" b="1" i="0" dirty="0">
                        <a:solidFill>
                          <a:schemeClr val="tx1"/>
                        </a:solidFill>
                        <a:latin typeface="Yu Gothic" panose="020B0400000000000000" pitchFamily="34" charset="-128"/>
                        <a:ea typeface="Yu Gothic" panose="020B0400000000000000" pitchFamily="34" charset="-128"/>
                        <a:cs typeface="Noto Sans CJK JP Regular"/>
                      </a:endParaRPr>
                    </a:p>
                    <a:p>
                      <a:pPr marL="9525" marR="0" indent="0" defTabSz="914400" eaLnBrk="1" fontAlgn="auto" latinLnBrk="0" hangingPunct="1">
                        <a:lnSpc>
                          <a:spcPct val="120000"/>
                        </a:lnSpc>
                        <a:spcBef>
                          <a:spcPts val="0"/>
                        </a:spcBef>
                        <a:spcAft>
                          <a:spcPts val="0"/>
                        </a:spcAft>
                        <a:buClrTx/>
                        <a:buSzTx/>
                        <a:buFontTx/>
                        <a:buNone/>
                        <a:tabLst/>
                        <a:defRPr/>
                      </a:pPr>
                      <a:r>
                        <a:rPr lang="ja-JP" altLang="en-US" sz="950" b="0" i="0" dirty="0">
                          <a:solidFill>
                            <a:schemeClr val="tx1"/>
                          </a:solidFill>
                          <a:latin typeface="Yu Gothic" panose="020B0400000000000000" pitchFamily="34" charset="-128"/>
                          <a:ea typeface="Yu Gothic" panose="020B0400000000000000" pitchFamily="34" charset="-128"/>
                          <a:cs typeface="Noto Sans CJK JP Regular"/>
                        </a:rPr>
                        <a:t>○本時の課題と</a:t>
                      </a:r>
                      <a:r>
                        <a:rPr lang="en-US" altLang="ja-JP" sz="950" b="0" i="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50" b="0" i="0" dirty="0">
                          <a:solidFill>
                            <a:schemeClr val="tx1"/>
                          </a:solidFill>
                          <a:latin typeface="Yu Gothic" panose="020B0400000000000000" pitchFamily="34" charset="-128"/>
                          <a:ea typeface="Yu Gothic" panose="020B0400000000000000" pitchFamily="34" charset="-128"/>
                          <a:cs typeface="Noto Sans CJK JP Regular"/>
                        </a:rPr>
                        <a:t>この後行う</a:t>
                      </a:r>
                      <a:r>
                        <a:rPr lang="en-US" altLang="ja-JP" sz="950" b="0" i="0" dirty="0">
                          <a:solidFill>
                            <a:schemeClr val="tx1"/>
                          </a:solidFill>
                          <a:latin typeface="Yu Gothic" panose="020B0400000000000000" pitchFamily="34" charset="-128"/>
                          <a:ea typeface="Yu Gothic" panose="020B0400000000000000" pitchFamily="34" charset="-128"/>
                          <a:cs typeface="Noto Sans CJK JP Regular"/>
                        </a:rPr>
                        <a:t>3</a:t>
                      </a:r>
                      <a:r>
                        <a:rPr lang="ja-JP" altLang="en-US" sz="950" b="0" i="0" dirty="0" err="1">
                          <a:solidFill>
                            <a:schemeClr val="tx1"/>
                          </a:solidFill>
                          <a:latin typeface="Yu Gothic" panose="020B0400000000000000" pitchFamily="34" charset="-128"/>
                          <a:ea typeface="Yu Gothic" panose="020B0400000000000000" pitchFamily="34" charset="-128"/>
                          <a:cs typeface="Noto Sans CJK JP Regular"/>
                        </a:rPr>
                        <a:t>つの</a:t>
                      </a:r>
                      <a:r>
                        <a:rPr lang="ja-JP" altLang="en-US" sz="950" b="0" i="0" dirty="0">
                          <a:solidFill>
                            <a:schemeClr val="tx1"/>
                          </a:solidFill>
                          <a:latin typeface="Yu Gothic" panose="020B0400000000000000" pitchFamily="34" charset="-128"/>
                          <a:ea typeface="Yu Gothic" panose="020B0400000000000000" pitchFamily="34" charset="-128"/>
                          <a:cs typeface="Noto Sans CJK JP Regular"/>
                        </a:rPr>
                        <a:t>ワークについての説明を受ける。</a:t>
                      </a:r>
                      <a:endParaRPr lang="en-US" altLang="ja-JP" sz="950" b="0" i="0" dirty="0">
                        <a:solidFill>
                          <a:schemeClr val="tx1"/>
                        </a:solidFill>
                        <a:latin typeface="Yu Gothic" panose="020B0400000000000000" pitchFamily="34" charset="-128"/>
                        <a:ea typeface="Yu Gothic" panose="020B0400000000000000" pitchFamily="34" charset="-128"/>
                        <a:cs typeface="Noto Sans CJK JP Regular"/>
                      </a:endParaRPr>
                    </a:p>
                    <a:p>
                      <a:pPr marL="9525" marR="80010" indent="0">
                        <a:lnSpc>
                          <a:spcPct val="120000"/>
                        </a:lnSpc>
                        <a:spcBef>
                          <a:spcPts val="0"/>
                        </a:spcBef>
                        <a:tabLst/>
                      </a:pPr>
                      <a:endParaRPr sz="950" b="0" i="0" dirty="0">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・探求テーマを決めた後「探求テーマ」および「船で働く人の話」について</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動画を見て調べ</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まとめる旨を伝える。</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20000"/>
                        </a:lnSpc>
                      </a:pPr>
                      <a:endParaRPr lang="en-US" altLang="ja-JP" sz="800" b="0" dirty="0">
                        <a:solidFill>
                          <a:srgbClr val="231916"/>
                        </a:solidFill>
                        <a:latin typeface="Yu Gothic" panose="020B0400000000000000" pitchFamily="34" charset="-128"/>
                        <a:ea typeface="Yu Gothic" panose="020B0400000000000000" pitchFamily="34" charset="-128"/>
                        <a:cs typeface="Noto Sans CJK JP Bold"/>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46675">
                <a:tc>
                  <a:txBody>
                    <a:bodyPr/>
                    <a:lstStyle/>
                    <a:p>
                      <a:pPr marL="5715" algn="ctr">
                        <a:lnSpc>
                          <a:spcPct val="120000"/>
                        </a:lnSpc>
                        <a:spcBef>
                          <a:spcPts val="0"/>
                        </a:spcBef>
                      </a:pPr>
                      <a:r>
                        <a:rPr lang="ja-JP" altLang="en-US" sz="900" b="1" i="0" spc="-20" dirty="0">
                          <a:solidFill>
                            <a:srgbClr val="231916"/>
                          </a:solidFill>
                          <a:latin typeface="Yu Gothic" panose="020B0400000000000000" pitchFamily="34" charset="-128"/>
                          <a:ea typeface="Yu Gothic" panose="020B0400000000000000" pitchFamily="34" charset="-128"/>
                          <a:cs typeface="Noto Sans CJK JP Bold"/>
                        </a:rPr>
                        <a:t>展開①</a:t>
                      </a:r>
                      <a:endParaRPr sz="900" b="1" i="0" dirty="0">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0" dirty="0">
                          <a:solidFill>
                            <a:srgbClr val="231916"/>
                          </a:solidFill>
                          <a:latin typeface="Yu Gothic" panose="020B0400000000000000" pitchFamily="34" charset="-128"/>
                          <a:ea typeface="Yu Gothic" panose="020B0400000000000000" pitchFamily="34" charset="-128"/>
                          <a:cs typeface="IPAPGothic"/>
                        </a:rPr>
                        <a:t>5</a:t>
                      </a:r>
                      <a:r>
                        <a:rPr sz="900" b="1" i="0" spc="-50" dirty="0">
                          <a:solidFill>
                            <a:srgbClr val="231916"/>
                          </a:solidFill>
                          <a:latin typeface="Yu Gothic" panose="020B0400000000000000" pitchFamily="34" charset="-128"/>
                          <a:ea typeface="Yu Gothic" panose="020B0400000000000000" pitchFamily="34" charset="-128"/>
                          <a:cs typeface="IPAPGothic"/>
                        </a:rPr>
                        <a:t>分</a:t>
                      </a:r>
                      <a:endParaRPr sz="900" b="1" i="0" dirty="0">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950" b="1" i="0" spc="-30" dirty="0">
                          <a:solidFill>
                            <a:srgbClr val="231916"/>
                          </a:solidFill>
                          <a:latin typeface="Yu Gothic" panose="020B0400000000000000" pitchFamily="34" charset="-128"/>
                          <a:ea typeface="Yu Gothic" panose="020B0400000000000000" pitchFamily="34" charset="-128"/>
                          <a:cs typeface="Noto Sans CJK JP Regular"/>
                        </a:rPr>
                        <a:t>探求テーマを選択</a:t>
                      </a:r>
                      <a:endParaRPr sz="950" b="1" i="0" dirty="0">
                        <a:latin typeface="Yu Gothic" panose="020B0400000000000000" pitchFamily="34" charset="-128"/>
                        <a:ea typeface="Yu Gothic" panose="020B0400000000000000" pitchFamily="34" charset="-128"/>
                        <a:cs typeface="Noto Sans CJK JP Regular"/>
                      </a:endParaRPr>
                    </a:p>
                    <a:p>
                      <a:pPr marL="133350" marR="74930" indent="-123825" algn="just">
                        <a:lnSpc>
                          <a:spcPct val="120000"/>
                        </a:lnSpc>
                        <a:spcBef>
                          <a:spcPts val="0"/>
                        </a:spcBef>
                        <a:tabLst/>
                      </a:pPr>
                      <a:r>
                        <a:rPr sz="950" b="0" i="0" spc="45" dirty="0">
                          <a:solidFill>
                            <a:srgbClr val="231916"/>
                          </a:solidFill>
                          <a:latin typeface="Yu Gothic" panose="020B0400000000000000" pitchFamily="34" charset="-128"/>
                          <a:ea typeface="Yu Gothic" panose="020B0400000000000000" pitchFamily="34" charset="-128"/>
                          <a:cs typeface="Noto Sans CJK JP Regular"/>
                        </a:rPr>
                        <a:t>○</a:t>
                      </a:r>
                      <a:r>
                        <a:rPr lang="ja-JP" altLang="en-US" sz="950" b="0" i="0" spc="45" dirty="0">
                          <a:solidFill>
                            <a:schemeClr val="tx1"/>
                          </a:solidFill>
                          <a:latin typeface="Yu Gothic" panose="020B0400000000000000" pitchFamily="34" charset="-128"/>
                          <a:ea typeface="Yu Gothic" panose="020B0400000000000000" pitchFamily="34" charset="-128"/>
                          <a:cs typeface="Noto Sans CJK JP Regular"/>
                        </a:rPr>
                        <a:t>副読本冊子の</a:t>
                      </a:r>
                      <a:r>
                        <a:rPr lang="en-US" altLang="ja-JP" sz="1000" b="0" i="0" spc="40" dirty="0">
                          <a:solidFill>
                            <a:schemeClr val="tx1"/>
                          </a:solidFill>
                          <a:latin typeface="Yu Gothic" panose="020B0400000000000000" pitchFamily="34" charset="-128"/>
                          <a:ea typeface="Yu Gothic" panose="020B0400000000000000" pitchFamily="34" charset="-128"/>
                          <a:cs typeface="Noto Sans CJK JP Regular"/>
                        </a:rPr>
                        <a:t>P2</a:t>
                      </a:r>
                      <a:r>
                        <a:rPr lang="ja-JP" altLang="en-US" sz="1000" b="0" i="0" spc="40" dirty="0">
                          <a:solidFill>
                            <a:schemeClr val="tx1"/>
                          </a:solidFill>
                          <a:latin typeface="Yu Gothic" panose="020B0400000000000000" pitchFamily="34" charset="-128"/>
                          <a:ea typeface="Yu Gothic" panose="020B0400000000000000" pitchFamily="34" charset="-128"/>
                          <a:cs typeface="Noto Sans CJK JP Regular"/>
                        </a:rPr>
                        <a:t>～</a:t>
                      </a:r>
                      <a:r>
                        <a:rPr lang="en-US" altLang="ja-JP" sz="1000" b="0" i="0" spc="40" dirty="0">
                          <a:solidFill>
                            <a:schemeClr val="tx1"/>
                          </a:solidFill>
                          <a:latin typeface="Yu Gothic" panose="020B0400000000000000" pitchFamily="34" charset="-128"/>
                          <a:ea typeface="Yu Gothic" panose="020B0400000000000000" pitchFamily="34" charset="-128"/>
                          <a:cs typeface="Noto Sans CJK JP Regular"/>
                        </a:rPr>
                        <a:t>P5</a:t>
                      </a:r>
                      <a:r>
                        <a:rPr lang="ja-JP" altLang="en-US" sz="950" b="0" i="0" dirty="0">
                          <a:solidFill>
                            <a:schemeClr val="tx1"/>
                          </a:solidFill>
                          <a:latin typeface="Yu Gothic" panose="020B0400000000000000" pitchFamily="34" charset="-128"/>
                          <a:ea typeface="Yu Gothic" panose="020B0400000000000000" pitchFamily="34" charset="-128"/>
                          <a:cs typeface="Noto Sans CJK JP Regular"/>
                        </a:rPr>
                        <a:t>を読み</a:t>
                      </a:r>
                      <a:r>
                        <a:rPr lang="en-US" altLang="ja-JP" sz="950" b="0" i="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50" b="0" i="0" dirty="0">
                          <a:solidFill>
                            <a:schemeClr val="tx1"/>
                          </a:solidFill>
                          <a:latin typeface="Yu Gothic" panose="020B0400000000000000" pitchFamily="34" charset="-128"/>
                          <a:ea typeface="Yu Gothic" panose="020B0400000000000000" pitchFamily="34" charset="-128"/>
                          <a:cs typeface="Noto Sans CJK JP Regular"/>
                        </a:rPr>
                        <a:t>調べたいテーマを４つの中から選択する。</a:t>
                      </a:r>
                      <a:endParaRPr sz="950" b="0" i="0" dirty="0">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・副読本冊子の</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P2</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P5</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を読んで</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より詳しく調べたいテーマを４つの中から選択するよう指示する。</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20000"/>
                        </a:lnSpc>
                      </a:pPr>
                      <a:r>
                        <a:rPr lang="ja-JP" altLang="en-US" sz="800" b="0" dirty="0">
                          <a:solidFill>
                            <a:srgbClr val="231916"/>
                          </a:solidFill>
                          <a:latin typeface="Yu Gothic" panose="020B0400000000000000" pitchFamily="34" charset="-128"/>
                          <a:ea typeface="Yu Gothic" panose="020B0400000000000000" pitchFamily="34" charset="-128"/>
                          <a:cs typeface="Noto Sans CJK JP Bold"/>
                        </a:rPr>
                        <a:t>■副読本冊子</a:t>
                      </a:r>
                      <a:r>
                        <a:rPr lang="en-US" altLang="ja-JP" sz="800" b="0" i="0" dirty="0">
                          <a:solidFill>
                            <a:schemeClr val="tx1"/>
                          </a:solidFill>
                          <a:latin typeface="Yu Gothic" panose="020B0400000000000000" pitchFamily="34" charset="-128"/>
                          <a:ea typeface="Yu Gothic" panose="020B0400000000000000" pitchFamily="34" charset="-128"/>
                          <a:cs typeface="Noto Sans CJK JP Regular"/>
                        </a:rPr>
                        <a:t>(P2</a:t>
                      </a:r>
                      <a:r>
                        <a:rPr lang="ja-JP" altLang="en-US" sz="800" b="0" i="0" dirty="0">
                          <a:solidFill>
                            <a:schemeClr val="tx1"/>
                          </a:solidFill>
                          <a:latin typeface="Yu Gothic" panose="020B0400000000000000" pitchFamily="34" charset="-128"/>
                          <a:ea typeface="Yu Gothic" panose="020B0400000000000000" pitchFamily="34" charset="-128"/>
                          <a:cs typeface="Noto Sans CJK JP Regular"/>
                        </a:rPr>
                        <a:t>～</a:t>
                      </a:r>
                      <a:r>
                        <a:rPr lang="en-US" altLang="ja-JP" sz="800" b="0" i="0" dirty="0">
                          <a:solidFill>
                            <a:schemeClr val="tx1"/>
                          </a:solidFill>
                          <a:latin typeface="Yu Gothic" panose="020B0400000000000000" pitchFamily="34" charset="-128"/>
                          <a:ea typeface="Yu Gothic" panose="020B0400000000000000" pitchFamily="34" charset="-128"/>
                          <a:cs typeface="Noto Sans CJK JP Regular"/>
                        </a:rPr>
                        <a:t>P5)</a:t>
                      </a:r>
                      <a:endParaRPr lang="en-US" altLang="ja-JP" sz="800" b="0" dirty="0">
                        <a:solidFill>
                          <a:srgbClr val="231916"/>
                        </a:solidFill>
                        <a:latin typeface="Yu Gothic" panose="020B0400000000000000" pitchFamily="34" charset="-128"/>
                        <a:ea typeface="Yu Gothic" panose="020B0400000000000000" pitchFamily="34" charset="-128"/>
                        <a:cs typeface="Noto Sans CJK JP Bold"/>
                      </a:endParaRPr>
                    </a:p>
                    <a:p>
                      <a:pPr>
                        <a:lnSpc>
                          <a:spcPct val="120000"/>
                        </a:lnSpc>
                      </a:pPr>
                      <a:endParaRPr kumimoji="1" lang="en-US" altLang="ja-JP" sz="800" b="0" i="0" dirty="0">
                        <a:solidFill>
                          <a:srgbClr val="231916"/>
                        </a:solidFill>
                        <a:latin typeface="Yu Gothic" panose="020B0400000000000000" pitchFamily="34" charset="-128"/>
                        <a:ea typeface="Yu Gothic" panose="020B0400000000000000" pitchFamily="34" charset="-128"/>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51685">
                <a:tc>
                  <a:txBody>
                    <a:bodyPr/>
                    <a:lstStyle/>
                    <a:p>
                      <a:pPr marL="74930" marR="60325" indent="-1270" algn="ctr">
                        <a:lnSpc>
                          <a:spcPct val="120000"/>
                        </a:lnSpc>
                        <a:spcBef>
                          <a:spcPts val="0"/>
                        </a:spcBef>
                      </a:pPr>
                      <a:r>
                        <a:rPr sz="900" b="1" i="0" spc="45" dirty="0" err="1">
                          <a:solidFill>
                            <a:srgbClr val="231916"/>
                          </a:solidFill>
                          <a:latin typeface="Yu Gothic" panose="020B0400000000000000" pitchFamily="34" charset="-128"/>
                          <a:ea typeface="Yu Gothic" panose="020B0400000000000000" pitchFamily="34" charset="-128"/>
                        </a:rPr>
                        <a:t>展開</a:t>
                      </a:r>
                      <a:r>
                        <a:rPr lang="ja-JP" altLang="en-US" sz="900" b="1" i="0" spc="45" dirty="0">
                          <a:solidFill>
                            <a:srgbClr val="231916"/>
                          </a:solidFill>
                          <a:latin typeface="Yu Gothic" panose="020B0400000000000000" pitchFamily="34" charset="-128"/>
                          <a:ea typeface="Yu Gothic" panose="020B0400000000000000" pitchFamily="34" charset="-128"/>
                        </a:rPr>
                        <a:t>②</a:t>
                      </a:r>
                      <a:endParaRPr lang="en-US" sz="900" b="1" i="0" spc="45" dirty="0">
                        <a:solidFill>
                          <a:srgbClr val="231916"/>
                        </a:solidFill>
                        <a:latin typeface="Yu Gothic" panose="020B0400000000000000" pitchFamily="34" charset="-128"/>
                        <a:ea typeface="Yu Gothic" panose="020B0400000000000000" pitchFamily="34" charset="-128"/>
                      </a:endParaRPr>
                    </a:p>
                    <a:p>
                      <a:pPr marL="74930" marR="60325" indent="-1270" algn="ctr">
                        <a:lnSpc>
                          <a:spcPct val="120000"/>
                        </a:lnSpc>
                        <a:spcBef>
                          <a:spcPts val="0"/>
                        </a:spcBef>
                      </a:pPr>
                      <a:r>
                        <a:rPr sz="900" b="1" i="0" dirty="0">
                          <a:solidFill>
                            <a:srgbClr val="231916"/>
                          </a:solidFill>
                          <a:latin typeface="Yu Gothic" panose="020B0400000000000000" pitchFamily="34" charset="-128"/>
                          <a:ea typeface="Yu Gothic" panose="020B0400000000000000" pitchFamily="34" charset="-128"/>
                        </a:rPr>
                        <a:t> </a:t>
                      </a:r>
                      <a:r>
                        <a:rPr lang="en-US" altLang="ja-JP" sz="900" b="1" i="0" spc="5" dirty="0">
                          <a:solidFill>
                            <a:srgbClr val="231916"/>
                          </a:solidFill>
                          <a:latin typeface="Yu Gothic" panose="020B0400000000000000" pitchFamily="34" charset="-128"/>
                          <a:ea typeface="Yu Gothic" panose="020B0400000000000000" pitchFamily="34" charset="-128"/>
                        </a:rPr>
                        <a:t>20</a:t>
                      </a:r>
                      <a:r>
                        <a:rPr sz="900" b="1" i="0" spc="-15" dirty="0">
                          <a:solidFill>
                            <a:srgbClr val="231916"/>
                          </a:solidFill>
                          <a:latin typeface="Yu Gothic" panose="020B0400000000000000" pitchFamily="34" charset="-128"/>
                          <a:ea typeface="Yu Gothic" panose="020B0400000000000000" pitchFamily="34" charset="-128"/>
                        </a:rPr>
                        <a:t>分</a:t>
                      </a:r>
                      <a:endParaRPr sz="900" b="1" i="0" dirty="0">
                        <a:latin typeface="Yu Gothic" panose="020B0400000000000000" pitchFamily="34" charset="-128"/>
                        <a:ea typeface="Yu Gothic" panose="020B0400000000000000" pitchFamily="34"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950" b="1" i="0" spc="-55" dirty="0">
                          <a:solidFill>
                            <a:srgbClr val="231916"/>
                          </a:solidFill>
                          <a:latin typeface="Yu Gothic" panose="020B0400000000000000" pitchFamily="34" charset="-128"/>
                          <a:ea typeface="Yu Gothic" panose="020B0400000000000000" pitchFamily="34" charset="-128"/>
                          <a:cs typeface="Noto Sans CJK JP Bold"/>
                        </a:rPr>
                        <a:t>探求テーマについて調べてまとめる</a:t>
                      </a:r>
                      <a:endParaRPr lang="en-US" altLang="ja-JP" sz="950" b="1" i="0" spc="-55" dirty="0">
                        <a:solidFill>
                          <a:srgbClr val="231916"/>
                        </a:solidFill>
                        <a:latin typeface="Yu Gothic" panose="020B0400000000000000" pitchFamily="34" charset="-128"/>
                        <a:ea typeface="Yu Gothic" panose="020B0400000000000000" pitchFamily="34" charset="-128"/>
                        <a:cs typeface="Noto Sans CJK JP Bold"/>
                      </a:endParaRPr>
                    </a:p>
                    <a:p>
                      <a:pPr marL="133350" indent="-123825">
                        <a:lnSpc>
                          <a:spcPct val="120000"/>
                        </a:lnSpc>
                        <a:spcBef>
                          <a:spcPts val="0"/>
                        </a:spcBef>
                        <a:tabLst/>
                      </a:pPr>
                      <a:r>
                        <a:rPr lang="ja-JP" altLang="en-US" sz="950" b="0" i="0" spc="45" dirty="0">
                          <a:solidFill>
                            <a:srgbClr val="231916"/>
                          </a:solidFill>
                          <a:latin typeface="Yu Gothic" panose="020B0400000000000000" pitchFamily="34" charset="-128"/>
                          <a:ea typeface="Yu Gothic" panose="020B0400000000000000" pitchFamily="34" charset="-128"/>
                          <a:cs typeface="Noto Sans CJK JP Regular"/>
                        </a:rPr>
                        <a:t>○</a:t>
                      </a:r>
                      <a:r>
                        <a:rPr lang="ja-JP" altLang="en-US" sz="950" b="0" i="0" dirty="0">
                          <a:solidFill>
                            <a:schemeClr val="tx1"/>
                          </a:solidFill>
                          <a:latin typeface="Yu Gothic" panose="020B0400000000000000" pitchFamily="34" charset="-128"/>
                          <a:ea typeface="Yu Gothic" panose="020B0400000000000000" pitchFamily="34" charset="-128"/>
                          <a:cs typeface="Noto Sans CJK JP Regular"/>
                        </a:rPr>
                        <a:t>タブレットで船員インタビュー質問動画サイトを開き</a:t>
                      </a:r>
                      <a:r>
                        <a:rPr lang="en-US" altLang="ja-JP" sz="950" b="0" i="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50" b="0" i="0" dirty="0">
                          <a:solidFill>
                            <a:schemeClr val="tx1"/>
                          </a:solidFill>
                          <a:latin typeface="Yu Gothic" panose="020B0400000000000000" pitchFamily="34" charset="-128"/>
                          <a:ea typeface="Yu Gothic" panose="020B0400000000000000" pitchFamily="34" charset="-128"/>
                          <a:cs typeface="Noto Sans CJK JP Regular"/>
                        </a:rPr>
                        <a:t>自分の探求テーマに関連する動画を３</a:t>
                      </a:r>
                      <a:r>
                        <a:rPr lang="en-US" altLang="ja-JP" sz="950" b="0" i="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50" b="0" i="0" dirty="0">
                          <a:solidFill>
                            <a:schemeClr val="tx1"/>
                          </a:solidFill>
                          <a:latin typeface="Yu Gothic" panose="020B0400000000000000" pitchFamily="34" charset="-128"/>
                          <a:ea typeface="Yu Gothic" panose="020B0400000000000000" pitchFamily="34" charset="-128"/>
                          <a:cs typeface="Noto Sans CJK JP Regular"/>
                        </a:rPr>
                        <a:t>５つ程度選んで視聴しワークシートにまとめる。</a:t>
                      </a:r>
                      <a:endParaRPr lang="en-US" altLang="ja-JP" sz="950" b="0" i="0" dirty="0">
                        <a:solidFill>
                          <a:schemeClr val="tx1"/>
                        </a:solidFill>
                        <a:latin typeface="Yu Gothic" panose="020B0400000000000000" pitchFamily="34" charset="-128"/>
                        <a:ea typeface="Yu Gothic" panose="020B0400000000000000" pitchFamily="34" charset="-128"/>
                        <a:cs typeface="Noto Sans CJK JP Regular"/>
                      </a:endParaRPr>
                    </a:p>
                    <a:p>
                      <a:pPr marL="133350" indent="-123825">
                        <a:lnSpc>
                          <a:spcPct val="120000"/>
                        </a:lnSpc>
                        <a:spcBef>
                          <a:spcPts val="0"/>
                        </a:spcBef>
                        <a:tabLst/>
                      </a:pPr>
                      <a:endParaRPr lang="en-US" altLang="ja-JP" sz="950" b="0" i="0" dirty="0">
                        <a:solidFill>
                          <a:schemeClr val="tx1"/>
                        </a:solidFill>
                        <a:latin typeface="Yu Gothic" panose="020B0400000000000000" pitchFamily="34" charset="-128"/>
                        <a:ea typeface="Yu Gothic" panose="020B0400000000000000" pitchFamily="34" charset="-128"/>
                        <a:cs typeface="Noto Sans CJK JP Regular"/>
                      </a:endParaRPr>
                    </a:p>
                    <a:p>
                      <a:pPr marL="133350" indent="-123825">
                        <a:lnSpc>
                          <a:spcPct val="120000"/>
                        </a:lnSpc>
                        <a:spcBef>
                          <a:spcPts val="0"/>
                        </a:spcBef>
                        <a:tabLst/>
                      </a:pPr>
                      <a:r>
                        <a:rPr lang="ja-JP" altLang="en-US" sz="950" b="1" i="0" dirty="0">
                          <a:solidFill>
                            <a:schemeClr val="tx1"/>
                          </a:solidFill>
                          <a:latin typeface="Yu Gothic" panose="020B0400000000000000" pitchFamily="34" charset="-128"/>
                          <a:ea typeface="Yu Gothic" panose="020B0400000000000000" pitchFamily="34" charset="-128"/>
                          <a:cs typeface="Noto Sans CJK JP Regular"/>
                        </a:rPr>
                        <a:t>船で働く人の動画を見てわかったことを</a:t>
                      </a:r>
                      <a:endParaRPr lang="en-US" altLang="ja-JP" sz="950" b="1" i="0" dirty="0">
                        <a:solidFill>
                          <a:schemeClr val="tx1"/>
                        </a:solidFill>
                        <a:latin typeface="Yu Gothic" panose="020B0400000000000000" pitchFamily="34" charset="-128"/>
                        <a:ea typeface="Yu Gothic" panose="020B0400000000000000" pitchFamily="34" charset="-128"/>
                        <a:cs typeface="Noto Sans CJK JP Regular"/>
                      </a:endParaRPr>
                    </a:p>
                    <a:p>
                      <a:pPr marL="133350" indent="-123825">
                        <a:lnSpc>
                          <a:spcPct val="120000"/>
                        </a:lnSpc>
                        <a:spcBef>
                          <a:spcPts val="0"/>
                        </a:spcBef>
                        <a:tabLst/>
                      </a:pPr>
                      <a:r>
                        <a:rPr lang="ja-JP" altLang="en-US" sz="950" b="1" i="0" dirty="0">
                          <a:solidFill>
                            <a:schemeClr val="tx1"/>
                          </a:solidFill>
                          <a:latin typeface="Yu Gothic" panose="020B0400000000000000" pitchFamily="34" charset="-128"/>
                          <a:ea typeface="Yu Gothic" panose="020B0400000000000000" pitchFamily="34" charset="-128"/>
                          <a:cs typeface="Noto Sans CJK JP Regular"/>
                        </a:rPr>
                        <a:t>まとめる</a:t>
                      </a:r>
                    </a:p>
                    <a:p>
                      <a:pPr marL="133350" indent="-123825">
                        <a:lnSpc>
                          <a:spcPct val="120000"/>
                        </a:lnSpc>
                        <a:spcBef>
                          <a:spcPts val="0"/>
                        </a:spcBef>
                        <a:tabLst/>
                      </a:pPr>
                      <a:r>
                        <a:rPr lang="ja-JP" altLang="en-US" sz="950" b="0" i="0" dirty="0">
                          <a:solidFill>
                            <a:schemeClr val="tx1"/>
                          </a:solidFill>
                          <a:latin typeface="Yu Gothic" panose="020B0400000000000000" pitchFamily="34" charset="-128"/>
                          <a:ea typeface="Yu Gothic" panose="020B0400000000000000" pitchFamily="34" charset="-128"/>
                          <a:cs typeface="Noto Sans CJK JP Regular"/>
                        </a:rPr>
                        <a:t>○同サイトの「船で働く人の話」を</a:t>
                      </a:r>
                      <a:r>
                        <a:rPr lang="en-US" altLang="ja-JP" sz="950" b="0" i="0" dirty="0">
                          <a:solidFill>
                            <a:schemeClr val="tx1"/>
                          </a:solidFill>
                          <a:latin typeface="Yu Gothic" panose="020B0400000000000000" pitchFamily="34" charset="-128"/>
                          <a:ea typeface="Yu Gothic" panose="020B0400000000000000" pitchFamily="34" charset="-128"/>
                          <a:cs typeface="Noto Sans CJK JP Regular"/>
                        </a:rPr>
                        <a:t>2</a:t>
                      </a:r>
                      <a:r>
                        <a:rPr lang="ja-JP" altLang="en-US" sz="950" b="0" i="0" dirty="0">
                          <a:solidFill>
                            <a:schemeClr val="tx1"/>
                          </a:solidFill>
                          <a:latin typeface="Yu Gothic" panose="020B0400000000000000" pitchFamily="34" charset="-128"/>
                          <a:ea typeface="Yu Gothic" panose="020B0400000000000000" pitchFamily="34" charset="-128"/>
                          <a:cs typeface="Noto Sans CJK JP Regular"/>
                        </a:rPr>
                        <a:t>～３動画選んで視聴し</a:t>
                      </a:r>
                      <a:r>
                        <a:rPr lang="en-US" altLang="ja-JP" sz="950" b="0" i="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50" b="0" i="0" dirty="0">
                          <a:solidFill>
                            <a:schemeClr val="tx1"/>
                          </a:solidFill>
                          <a:latin typeface="Yu Gothic" panose="020B0400000000000000" pitchFamily="34" charset="-128"/>
                          <a:ea typeface="Yu Gothic" panose="020B0400000000000000" pitchFamily="34" charset="-128"/>
                          <a:cs typeface="Noto Sans CJK JP Regular"/>
                        </a:rPr>
                        <a:t>ワークシートにまとめる</a:t>
                      </a:r>
                    </a:p>
                    <a:p>
                      <a:pPr marL="133350" indent="-123825">
                        <a:lnSpc>
                          <a:spcPct val="120000"/>
                        </a:lnSpc>
                        <a:spcBef>
                          <a:spcPts val="0"/>
                        </a:spcBef>
                        <a:tabLst/>
                      </a:pPr>
                      <a:endParaRPr lang="ja-JP" altLang="en-US" sz="950" b="1" i="0" dirty="0">
                        <a:solidFill>
                          <a:schemeClr val="tx1"/>
                        </a:solidFill>
                        <a:latin typeface="Yu Gothic" panose="020B0400000000000000" pitchFamily="34" charset="-128"/>
                        <a:ea typeface="Yu Gothic" panose="020B0400000000000000" pitchFamily="34" charset="-128"/>
                        <a:cs typeface="Noto Sans CJK JP Regular"/>
                      </a:endParaRPr>
                    </a:p>
                    <a:p>
                      <a:pPr marL="133350" indent="-123825">
                        <a:lnSpc>
                          <a:spcPct val="120000"/>
                        </a:lnSpc>
                        <a:spcBef>
                          <a:spcPts val="0"/>
                        </a:spcBef>
                        <a:tabLst/>
                      </a:pPr>
                      <a:r>
                        <a:rPr lang="ja-JP" altLang="en-US" sz="950" b="1" i="0" dirty="0">
                          <a:solidFill>
                            <a:schemeClr val="tx1"/>
                          </a:solidFill>
                          <a:latin typeface="Yu Gothic" panose="020B0400000000000000" pitchFamily="34" charset="-128"/>
                          <a:ea typeface="Yu Gothic" panose="020B0400000000000000" pitchFamily="34" charset="-128"/>
                          <a:cs typeface="Noto Sans CJK JP Regular"/>
                        </a:rPr>
                        <a:t>まとめたことを発表する</a:t>
                      </a:r>
                    </a:p>
                    <a:p>
                      <a:pPr marL="133350" indent="-123825">
                        <a:lnSpc>
                          <a:spcPct val="120000"/>
                        </a:lnSpc>
                        <a:spcBef>
                          <a:spcPts val="0"/>
                        </a:spcBef>
                        <a:tabLst/>
                      </a:pPr>
                      <a:r>
                        <a:rPr lang="ja-JP" altLang="en-US" sz="950" b="0" i="0" dirty="0">
                          <a:solidFill>
                            <a:schemeClr val="tx1"/>
                          </a:solidFill>
                          <a:latin typeface="Yu Gothic" panose="020B0400000000000000" pitchFamily="34" charset="-128"/>
                          <a:ea typeface="Yu Gothic" panose="020B0400000000000000" pitchFamily="34" charset="-128"/>
                          <a:cs typeface="Noto Sans CJK JP Regular"/>
                        </a:rPr>
                        <a:t>○ワークシートにまとめた内容を何名かが発表する。</a:t>
                      </a:r>
                      <a:endParaRPr lang="en-US" sz="950" b="0" i="0" dirty="0">
                        <a:latin typeface="Yu Gothic" panose="020B0400000000000000" pitchFamily="34" charset="-128"/>
                        <a:ea typeface="Yu Gothic" panose="020B0400000000000000" pitchFamily="34" charset="-128"/>
                        <a:cs typeface="Times New Roman"/>
                      </a:endParaRPr>
                    </a:p>
                    <a:p>
                      <a:pPr>
                        <a:lnSpc>
                          <a:spcPct val="120000"/>
                        </a:lnSpc>
                        <a:spcBef>
                          <a:spcPts val="0"/>
                        </a:spcBef>
                      </a:pPr>
                      <a:endParaRPr sz="950" b="0" i="0" dirty="0">
                        <a:latin typeface="Yu Gothic" panose="020B0400000000000000" pitchFamily="34" charset="-128"/>
                        <a:ea typeface="Yu Gothic" panose="020B0400000000000000" pitchFamily="34" charset="-128"/>
                        <a:cs typeface="Times New Roman"/>
                      </a:endParaRPr>
                    </a:p>
                    <a:p>
                      <a:pPr marL="310515">
                        <a:lnSpc>
                          <a:spcPct val="120000"/>
                        </a:lnSpc>
                        <a:spcBef>
                          <a:spcPts val="0"/>
                        </a:spcBef>
                        <a:tabLst>
                          <a:tab pos="574675" algn="l"/>
                          <a:tab pos="895350" algn="l"/>
                        </a:tabLst>
                      </a:pPr>
                      <a:endParaRPr lang="en-US" sz="950" b="0" i="0" dirty="0" smtClean="0">
                        <a:latin typeface="Yu Gothic" panose="020B0400000000000000" pitchFamily="34" charset="-128"/>
                        <a:ea typeface="Yu Gothic" panose="020B0400000000000000" pitchFamily="34" charset="-128"/>
                        <a:cs typeface="Noto Sans CJK JP Regular"/>
                      </a:endParaRPr>
                    </a:p>
                    <a:p>
                      <a:pPr marL="310515">
                        <a:lnSpc>
                          <a:spcPct val="120000"/>
                        </a:lnSpc>
                        <a:spcBef>
                          <a:spcPts val="0"/>
                        </a:spcBef>
                        <a:tabLst>
                          <a:tab pos="574675" algn="l"/>
                          <a:tab pos="895350" algn="l"/>
                        </a:tabLst>
                      </a:pPr>
                      <a:endParaRPr sz="950" b="0" i="0" dirty="0">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・授業前に児童のタブレットで動画視聴用の</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Web</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サイトが見られるように準備をしておくこと。</a:t>
                      </a:r>
                      <a:endPar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endPar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・動画には</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テーマに合わせたアイコンがついているので</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自身の選んだテーマに該当するアイコンのついた動画を見るよう指示をする。</a:t>
                      </a:r>
                      <a:endPar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endPar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・船員さんの仕事について調べる際は</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,Web</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ページ下のバナーをクリックすると船員さんの仕事についてのインタビュー動画が出てくる旨を児童に伝えておく。</a:t>
                      </a:r>
                      <a:endPar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endPar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endPar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endParaRPr lang="ja-JP" altLang="en-US" sz="900" b="0" i="0" dirty="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0" marR="0" lvl="0" indent="-76200" defTabSz="914400" eaLnBrk="1" fontAlgn="auto" latinLnBrk="0" hangingPunct="1">
                        <a:lnSpc>
                          <a:spcPct val="120000"/>
                        </a:lnSpc>
                        <a:spcBef>
                          <a:spcPts val="0"/>
                        </a:spcBef>
                        <a:spcAft>
                          <a:spcPts val="0"/>
                        </a:spcAft>
                        <a:buClrTx/>
                        <a:buSzTx/>
                        <a:buFontTx/>
                        <a:buNone/>
                        <a:tabLst/>
                        <a:defRPr/>
                      </a:pPr>
                      <a:r>
                        <a:rPr lang="ja-JP" altLang="en-US" sz="800" b="0" dirty="0">
                          <a:solidFill>
                            <a:srgbClr val="231916"/>
                          </a:solidFill>
                          <a:latin typeface="Yu Gothic" panose="020B0400000000000000" pitchFamily="34" charset="-128"/>
                          <a:ea typeface="Yu Gothic" panose="020B0400000000000000" pitchFamily="34" charset="-128"/>
                          <a:cs typeface="Noto Sans CJK JP Bold"/>
                        </a:rPr>
                        <a:t>■副読本冊子</a:t>
                      </a:r>
                      <a:r>
                        <a:rPr lang="en-US" altLang="ja-JP" sz="800" b="0" i="0" dirty="0">
                          <a:solidFill>
                            <a:schemeClr val="tx1"/>
                          </a:solidFill>
                          <a:latin typeface="Yu Gothic" panose="020B0400000000000000" pitchFamily="34" charset="-128"/>
                          <a:ea typeface="Yu Gothic" panose="020B0400000000000000" pitchFamily="34" charset="-128"/>
                          <a:cs typeface="Noto Sans CJK JP Regular"/>
                        </a:rPr>
                        <a:t>(P6</a:t>
                      </a:r>
                      <a:r>
                        <a:rPr lang="ja-JP" altLang="en-US" sz="800" b="0" i="0" dirty="0">
                          <a:solidFill>
                            <a:schemeClr val="tx1"/>
                          </a:solidFill>
                          <a:latin typeface="Yu Gothic" panose="020B0400000000000000" pitchFamily="34" charset="-128"/>
                          <a:ea typeface="Yu Gothic" panose="020B0400000000000000" pitchFamily="34" charset="-128"/>
                          <a:cs typeface="Noto Sans CJK JP Regular"/>
                        </a:rPr>
                        <a:t>～</a:t>
                      </a:r>
                      <a:r>
                        <a:rPr lang="en-US" altLang="ja-JP" sz="800" b="0" i="0" dirty="0">
                          <a:solidFill>
                            <a:schemeClr val="tx1"/>
                          </a:solidFill>
                          <a:latin typeface="Yu Gothic" panose="020B0400000000000000" pitchFamily="34" charset="-128"/>
                          <a:ea typeface="Yu Gothic" panose="020B0400000000000000" pitchFamily="34" charset="-128"/>
                          <a:cs typeface="Noto Sans CJK JP Regular"/>
                        </a:rPr>
                        <a:t>P7)</a:t>
                      </a:r>
                      <a:endParaRPr lang="en-US" altLang="ja-JP" sz="800" b="0" dirty="0">
                        <a:solidFill>
                          <a:srgbClr val="231916"/>
                        </a:solidFill>
                        <a:latin typeface="Yu Gothic" panose="020B0400000000000000" pitchFamily="34" charset="-128"/>
                        <a:ea typeface="Yu Gothic" panose="020B0400000000000000" pitchFamily="34" charset="-128"/>
                        <a:cs typeface="Noto Sans CJK JP Bold"/>
                      </a:endParaRPr>
                    </a:p>
                    <a:p>
                      <a:pPr marL="95250" indent="-76200">
                        <a:lnSpc>
                          <a:spcPct val="120000"/>
                        </a:lnSpc>
                        <a:spcBef>
                          <a:spcPts val="0"/>
                        </a:spcBef>
                        <a:tabLst/>
                      </a:pPr>
                      <a:r>
                        <a:rPr lang="ja-JP" altLang="en-US" sz="800" b="0" i="0" dirty="0">
                          <a:solidFill>
                            <a:srgbClr val="231916"/>
                          </a:solidFill>
                          <a:latin typeface="Yu Gothic" panose="020B0400000000000000" pitchFamily="34" charset="-128"/>
                          <a:ea typeface="Yu Gothic" panose="020B0400000000000000" pitchFamily="34" charset="-128"/>
                        </a:rPr>
                        <a:t>ワークシート</a:t>
                      </a:r>
                      <a:endParaRPr lang="en-US" altLang="ja-JP" sz="800" b="0" i="0" dirty="0">
                        <a:solidFill>
                          <a:srgbClr val="231916"/>
                        </a:solidFill>
                        <a:latin typeface="Yu Gothic" panose="020B0400000000000000" pitchFamily="34" charset="-128"/>
                        <a:ea typeface="Yu Gothic" panose="020B0400000000000000" pitchFamily="34" charset="-128"/>
                      </a:endParaRPr>
                    </a:p>
                    <a:p>
                      <a:pPr marL="95250" indent="-76200">
                        <a:lnSpc>
                          <a:spcPct val="120000"/>
                        </a:lnSpc>
                        <a:spcBef>
                          <a:spcPts val="0"/>
                        </a:spcBef>
                        <a:tabLst/>
                      </a:pPr>
                      <a:endParaRPr lang="en-US" altLang="ja-JP" sz="800" b="0" i="0" dirty="0">
                        <a:solidFill>
                          <a:srgbClr val="231916"/>
                        </a:solidFill>
                        <a:latin typeface="Yu Gothic" panose="020B0400000000000000" pitchFamily="34" charset="-128"/>
                        <a:ea typeface="Yu Gothic" panose="020B0400000000000000" pitchFamily="34" charset="-128"/>
                      </a:endParaRPr>
                    </a:p>
                    <a:p>
                      <a:pPr marL="95250" indent="-76200">
                        <a:lnSpc>
                          <a:spcPct val="120000"/>
                        </a:lnSpc>
                        <a:spcBef>
                          <a:spcPts val="0"/>
                        </a:spcBef>
                        <a:tabLst/>
                      </a:pPr>
                      <a:r>
                        <a:rPr lang="ja-JP" altLang="en-US" sz="800" b="0" i="0" dirty="0">
                          <a:solidFill>
                            <a:srgbClr val="231916"/>
                          </a:solidFill>
                          <a:latin typeface="Yu Gothic" panose="020B0400000000000000" pitchFamily="34" charset="-128"/>
                          <a:ea typeface="Yu Gothic" panose="020B0400000000000000" pitchFamily="34" charset="-128"/>
                        </a:rPr>
                        <a:t>・児童用タブレット</a:t>
                      </a:r>
                      <a:endParaRPr lang="en-US" altLang="ja-JP" sz="800" b="0" i="0" dirty="0">
                        <a:solidFill>
                          <a:srgbClr val="231916"/>
                        </a:solidFill>
                        <a:latin typeface="Yu Gothic" panose="020B0400000000000000" pitchFamily="34" charset="-128"/>
                        <a:ea typeface="Yu Gothic" panose="020B0400000000000000" pitchFamily="34" charset="-128"/>
                      </a:endParaRPr>
                    </a:p>
                    <a:p>
                      <a:pPr marL="20320">
                        <a:lnSpc>
                          <a:spcPct val="120000"/>
                        </a:lnSpc>
                        <a:spcBef>
                          <a:spcPts val="0"/>
                        </a:spcBef>
                      </a:pPr>
                      <a:endParaRPr sz="800" b="0" i="0" dirty="0">
                        <a:latin typeface="Yu Gothic" panose="020B0400000000000000" pitchFamily="34" charset="-128"/>
                        <a:ea typeface="Yu Gothic" panose="020B0400000000000000" pitchFamily="34" charset="-128"/>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36000">
                <a:tc>
                  <a:txBody>
                    <a:bodyPr/>
                    <a:lstStyle/>
                    <a:p>
                      <a:pPr marL="74930" marR="60325" indent="-1270" algn="ctr">
                        <a:lnSpc>
                          <a:spcPct val="120000"/>
                        </a:lnSpc>
                        <a:spcBef>
                          <a:spcPts val="0"/>
                        </a:spcBef>
                      </a:pPr>
                      <a:r>
                        <a:rPr lang="ja-JP" altLang="en-US" sz="900" b="1" i="0" dirty="0">
                          <a:solidFill>
                            <a:srgbClr val="231916"/>
                          </a:solidFill>
                          <a:latin typeface="Yu Gothic" panose="020B0400000000000000" pitchFamily="34" charset="-128"/>
                          <a:ea typeface="Yu Gothic" panose="020B0400000000000000" pitchFamily="34" charset="-128"/>
                        </a:rPr>
                        <a:t>まとめ</a:t>
                      </a:r>
                    </a:p>
                    <a:p>
                      <a:pPr marL="74930" marR="60325" indent="-1270" algn="ctr">
                        <a:lnSpc>
                          <a:spcPct val="120000"/>
                        </a:lnSpc>
                        <a:spcBef>
                          <a:spcPts val="0"/>
                        </a:spcBef>
                      </a:pPr>
                      <a:r>
                        <a:rPr lang="ja-JP" altLang="en-US" sz="900" b="1" i="0" dirty="0">
                          <a:solidFill>
                            <a:srgbClr val="231916"/>
                          </a:solidFill>
                          <a:latin typeface="Yu Gothic" panose="020B0400000000000000" pitchFamily="34" charset="-128"/>
                          <a:ea typeface="Yu Gothic" panose="020B0400000000000000" pitchFamily="34" charset="-128"/>
                        </a:rPr>
                        <a:t> </a:t>
                      </a:r>
                      <a:r>
                        <a:rPr lang="en-US" altLang="ja-JP" sz="900" b="1" i="0" spc="5" dirty="0">
                          <a:solidFill>
                            <a:srgbClr val="231916"/>
                          </a:solidFill>
                          <a:latin typeface="Yu Gothic" panose="020B0400000000000000" pitchFamily="34" charset="-128"/>
                          <a:ea typeface="Yu Gothic" panose="020B0400000000000000" pitchFamily="34" charset="-128"/>
                        </a:rPr>
                        <a:t>10</a:t>
                      </a:r>
                      <a:r>
                        <a:rPr lang="ja-JP" altLang="en-US" sz="900" b="1" i="0" spc="-15" dirty="0">
                          <a:solidFill>
                            <a:srgbClr val="231916"/>
                          </a:solidFill>
                          <a:latin typeface="Yu Gothic" panose="020B0400000000000000" pitchFamily="34" charset="-128"/>
                          <a:ea typeface="Yu Gothic" panose="020B0400000000000000" pitchFamily="34" charset="-128"/>
                        </a:rPr>
                        <a:t>分</a:t>
                      </a:r>
                      <a:endParaRPr lang="ja-JP" altLang="en-US" sz="900" b="1" i="0" dirty="0">
                        <a:latin typeface="Yu Gothic" panose="020B0400000000000000" pitchFamily="34" charset="-128"/>
                        <a:ea typeface="Yu Gothic" panose="020B0400000000000000" pitchFamily="34"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950" b="1" i="0" spc="-55" dirty="0">
                          <a:solidFill>
                            <a:srgbClr val="231916"/>
                          </a:solidFill>
                          <a:latin typeface="Yu Gothic" panose="020B0400000000000000" pitchFamily="34" charset="-128"/>
                          <a:ea typeface="Yu Gothic" panose="020B0400000000000000" pitchFamily="34" charset="-128"/>
                          <a:cs typeface="Noto Sans CJK JP Bold"/>
                        </a:rPr>
                        <a:t>気づいたことをまとめる</a:t>
                      </a:r>
                    </a:p>
                    <a:p>
                      <a:pPr marL="133350" indent="-123825">
                        <a:lnSpc>
                          <a:spcPct val="120000"/>
                        </a:lnSpc>
                        <a:spcBef>
                          <a:spcPts val="0"/>
                        </a:spcBef>
                        <a:tabLst/>
                      </a:pPr>
                      <a:r>
                        <a:rPr lang="ja-JP" altLang="en-US" sz="950" b="0" i="0" spc="-40" dirty="0">
                          <a:solidFill>
                            <a:srgbClr val="231916"/>
                          </a:solidFill>
                          <a:latin typeface="Yu Gothic" panose="020B0400000000000000" pitchFamily="34" charset="-128"/>
                          <a:ea typeface="Yu Gothic" panose="020B0400000000000000" pitchFamily="34" charset="-128"/>
                          <a:cs typeface="Noto Sans CJK JP Regular"/>
                        </a:rPr>
                        <a:t>○</a:t>
                      </a:r>
                      <a:r>
                        <a:rPr lang="ja-JP" altLang="en-US" sz="950" b="0" i="0" dirty="0">
                          <a:latin typeface="Yu Gothic" panose="020B0400000000000000" pitchFamily="34" charset="-128"/>
                          <a:ea typeface="Yu Gothic" panose="020B0400000000000000" pitchFamily="34" charset="-128"/>
                          <a:cs typeface="Times New Roman"/>
                        </a:rPr>
                        <a:t>これまで学んできた</a:t>
                      </a:r>
                      <a:r>
                        <a:rPr lang="ja-JP" altLang="en-US" sz="950" b="0" i="0" dirty="0">
                          <a:latin typeface="Yu Gothic" panose="020B0400000000000000" pitchFamily="34" charset="-128"/>
                          <a:ea typeface="Yu Gothic" panose="020B0400000000000000" pitchFamily="34" charset="-128"/>
                          <a:cs typeface="Noto Sans CJK JP Regular"/>
                        </a:rPr>
                        <a:t>日本の貿易・運輸の特色をまとめ</a:t>
                      </a:r>
                      <a:r>
                        <a:rPr lang="en-US" altLang="ja-JP" sz="950" b="0" i="0" dirty="0">
                          <a:latin typeface="Yu Gothic" panose="020B0400000000000000" pitchFamily="34" charset="-128"/>
                          <a:ea typeface="Yu Gothic" panose="020B0400000000000000" pitchFamily="34" charset="-128"/>
                          <a:cs typeface="Noto Sans CJK JP Regular"/>
                        </a:rPr>
                        <a:t>,</a:t>
                      </a:r>
                      <a:r>
                        <a:rPr lang="ja-JP" altLang="en-US" sz="950" b="0" i="0" dirty="0">
                          <a:latin typeface="Yu Gothic" panose="020B0400000000000000" pitchFamily="34" charset="-128"/>
                          <a:ea typeface="Yu Gothic" panose="020B0400000000000000" pitchFamily="34" charset="-128"/>
                          <a:cs typeface="Noto Sans CJK JP Regular"/>
                        </a:rPr>
                        <a:t>そこで働く人の思いから</a:t>
                      </a:r>
                      <a:r>
                        <a:rPr lang="en-US" altLang="ja-JP" sz="950" b="0" i="0" dirty="0">
                          <a:latin typeface="Yu Gothic" panose="020B0400000000000000" pitchFamily="34" charset="-128"/>
                          <a:ea typeface="Yu Gothic" panose="020B0400000000000000" pitchFamily="34" charset="-128"/>
                          <a:cs typeface="Noto Sans CJK JP Regular"/>
                        </a:rPr>
                        <a:t>,</a:t>
                      </a:r>
                      <a:r>
                        <a:rPr lang="ja-JP" altLang="en-US" sz="950" b="0" i="0" dirty="0">
                          <a:latin typeface="Yu Gothic" panose="020B0400000000000000" pitchFamily="34" charset="-128"/>
                          <a:ea typeface="Yu Gothic" panose="020B0400000000000000" pitchFamily="34" charset="-128"/>
                          <a:cs typeface="Noto Sans CJK JP Regular"/>
                        </a:rPr>
                        <a:t>その役割と重要性についての自分の考えをまとめる</a:t>
                      </a:r>
                      <a:r>
                        <a:rPr lang="ja-JP" altLang="en-US" sz="950" b="0" i="0" spc="-40" dirty="0" smtClean="0">
                          <a:solidFill>
                            <a:srgbClr val="231916"/>
                          </a:solidFill>
                          <a:latin typeface="Yu Gothic" panose="020B0400000000000000" pitchFamily="34" charset="-128"/>
                          <a:ea typeface="Yu Gothic" panose="020B0400000000000000" pitchFamily="34" charset="-128"/>
                          <a:cs typeface="Noto Sans CJK JP Regular"/>
                        </a:rPr>
                        <a:t>。</a:t>
                      </a:r>
                      <a:endParaRPr lang="en-US" altLang="ja-JP" sz="950" b="0" i="0" spc="-40" dirty="0" smtClean="0">
                        <a:solidFill>
                          <a:srgbClr val="231916"/>
                        </a:solidFill>
                        <a:latin typeface="Yu Gothic" panose="020B0400000000000000" pitchFamily="34" charset="-128"/>
                        <a:ea typeface="Yu Gothic" panose="020B0400000000000000" pitchFamily="34" charset="-128"/>
                        <a:cs typeface="Noto Sans CJK JP Regular"/>
                      </a:endParaRPr>
                    </a:p>
                    <a:p>
                      <a:pPr marL="133350" indent="-123825">
                        <a:lnSpc>
                          <a:spcPct val="120000"/>
                        </a:lnSpc>
                        <a:spcBef>
                          <a:spcPts val="0"/>
                        </a:spcBef>
                        <a:tabLst/>
                      </a:pPr>
                      <a:endParaRPr lang="ja-JP" altLang="en-US" sz="950" b="0" i="0" dirty="0">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・児童が調べ発表したことを共有した後</a:t>
                      </a:r>
                      <a:r>
                        <a:rPr lang="en-US" altLang="ja-JP" sz="900" b="0" i="0" spc="4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dirty="0">
                          <a:solidFill>
                            <a:schemeClr val="tx1"/>
                          </a:solidFill>
                          <a:latin typeface="Yu Gothic" panose="020B0400000000000000" pitchFamily="34" charset="-128"/>
                          <a:ea typeface="Yu Gothic" panose="020B0400000000000000" pitchFamily="34" charset="-128"/>
                          <a:cs typeface="Noto Sans CJK JP Regular"/>
                        </a:rPr>
                        <a:t>それが日本や世界の貿易や経済そのものにどのように影響しているかを関連付けてまとめるとよい。</a:t>
                      </a:r>
                      <a:endParaRPr lang="ja-JP" altLang="en-US" sz="900" b="0" i="0" dirty="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0" marR="0" lvl="0" indent="-76200" defTabSz="914400" eaLnBrk="1" fontAlgn="auto" latinLnBrk="0" hangingPunct="1">
                        <a:lnSpc>
                          <a:spcPct val="120000"/>
                        </a:lnSpc>
                        <a:spcBef>
                          <a:spcPts val="0"/>
                        </a:spcBef>
                        <a:spcAft>
                          <a:spcPts val="0"/>
                        </a:spcAft>
                        <a:buClrTx/>
                        <a:buSzTx/>
                        <a:buFontTx/>
                        <a:buNone/>
                        <a:tabLst/>
                        <a:defRPr/>
                      </a:pPr>
                      <a:r>
                        <a:rPr lang="ja-JP" altLang="en-US" sz="800" b="0" dirty="0">
                          <a:solidFill>
                            <a:srgbClr val="231916"/>
                          </a:solidFill>
                          <a:latin typeface="Yu Gothic" panose="020B0400000000000000" pitchFamily="34" charset="-128"/>
                          <a:ea typeface="Yu Gothic" panose="020B0400000000000000" pitchFamily="34" charset="-128"/>
                          <a:cs typeface="Noto Sans CJK JP Bold"/>
                        </a:rPr>
                        <a:t>■副読本冊子</a:t>
                      </a:r>
                      <a:r>
                        <a:rPr lang="en-US" altLang="ja-JP" sz="800" b="0" i="0" dirty="0">
                          <a:solidFill>
                            <a:schemeClr val="tx1"/>
                          </a:solidFill>
                          <a:latin typeface="Yu Gothic" panose="020B0400000000000000" pitchFamily="34" charset="-128"/>
                          <a:ea typeface="Yu Gothic" panose="020B0400000000000000" pitchFamily="34" charset="-128"/>
                          <a:cs typeface="Noto Sans CJK JP Regular"/>
                        </a:rPr>
                        <a:t>(P6</a:t>
                      </a:r>
                      <a:r>
                        <a:rPr lang="ja-JP" altLang="en-US" sz="800" b="0" i="0" dirty="0">
                          <a:solidFill>
                            <a:schemeClr val="tx1"/>
                          </a:solidFill>
                          <a:latin typeface="Yu Gothic" panose="020B0400000000000000" pitchFamily="34" charset="-128"/>
                          <a:ea typeface="Yu Gothic" panose="020B0400000000000000" pitchFamily="34" charset="-128"/>
                          <a:cs typeface="Noto Sans CJK JP Regular"/>
                        </a:rPr>
                        <a:t>～</a:t>
                      </a:r>
                      <a:r>
                        <a:rPr lang="en-US" altLang="ja-JP" sz="800" b="0" i="0" dirty="0">
                          <a:solidFill>
                            <a:schemeClr val="tx1"/>
                          </a:solidFill>
                          <a:latin typeface="Yu Gothic" panose="020B0400000000000000" pitchFamily="34" charset="-128"/>
                          <a:ea typeface="Yu Gothic" panose="020B0400000000000000" pitchFamily="34" charset="-128"/>
                          <a:cs typeface="Noto Sans CJK JP Regular"/>
                        </a:rPr>
                        <a:t>P7)</a:t>
                      </a:r>
                      <a:endParaRPr lang="en-US" altLang="ja-JP" sz="800" b="0" dirty="0">
                        <a:solidFill>
                          <a:srgbClr val="231916"/>
                        </a:solidFill>
                        <a:latin typeface="Yu Gothic" panose="020B0400000000000000" pitchFamily="34" charset="-128"/>
                        <a:ea typeface="Yu Gothic" panose="020B0400000000000000" pitchFamily="34" charset="-128"/>
                        <a:cs typeface="Noto Sans CJK JP Bold"/>
                      </a:endParaRPr>
                    </a:p>
                    <a:p>
                      <a:pPr marL="95250" indent="-76200">
                        <a:lnSpc>
                          <a:spcPct val="120000"/>
                        </a:lnSpc>
                        <a:spcBef>
                          <a:spcPts val="0"/>
                        </a:spcBef>
                        <a:tabLst/>
                      </a:pPr>
                      <a:r>
                        <a:rPr lang="ja-JP" altLang="en-US" sz="800" b="0" i="0" dirty="0">
                          <a:solidFill>
                            <a:srgbClr val="231916"/>
                          </a:solidFill>
                          <a:latin typeface="Yu Gothic" panose="020B0400000000000000" pitchFamily="34" charset="-128"/>
                          <a:ea typeface="Yu Gothic" panose="020B0400000000000000" pitchFamily="34" charset="-128"/>
                        </a:rPr>
                        <a:t>ワークシート</a:t>
                      </a:r>
                      <a:endParaRPr lang="en-US" altLang="ja-JP" sz="800" b="0" i="0" dirty="0">
                        <a:solidFill>
                          <a:srgbClr val="231916"/>
                        </a:solidFill>
                        <a:latin typeface="Yu Gothic" panose="020B0400000000000000" pitchFamily="34" charset="-128"/>
                        <a:ea typeface="Yu Gothic" panose="020B0400000000000000" pitchFamily="34" charset="-128"/>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31" name="object 19">
            <a:extLst>
              <a:ext uri="{FF2B5EF4-FFF2-40B4-BE49-F238E27FC236}">
                <a16:creationId xmlns:a16="http://schemas.microsoft.com/office/drawing/2014/main" id="{CF6D7196-001F-0CCD-C1C7-6D368B3BACB1}"/>
              </a:ext>
            </a:extLst>
          </p:cNvPr>
          <p:cNvSpPr txBox="1"/>
          <p:nvPr/>
        </p:nvSpPr>
        <p:spPr>
          <a:xfrm>
            <a:off x="8094504" y="522820"/>
            <a:ext cx="2319493" cy="197490"/>
          </a:xfrm>
          <a:prstGeom prst="rect">
            <a:avLst/>
          </a:prstGeom>
        </p:spPr>
        <p:txBody>
          <a:bodyPr vert="horz" wrap="square" lIns="0" tIns="12700" rIns="0" bIns="0" rtlCol="0">
            <a:spAutoFit/>
          </a:bodyPr>
          <a:lstStyle/>
          <a:p>
            <a:pPr marL="12700">
              <a:spcBef>
                <a:spcPts val="100"/>
              </a:spcBef>
            </a:pPr>
            <a:r>
              <a:rPr lang="ja-JP" altLang="en-US" sz="1200" b="1" dirty="0">
                <a:solidFill>
                  <a:srgbClr val="231916"/>
                </a:solidFill>
                <a:latin typeface="Yu Gothic" panose="020B0400000000000000" pitchFamily="34" charset="-128"/>
                <a:ea typeface="Yu Gothic" panose="020B0400000000000000" pitchFamily="34" charset="-128"/>
                <a:cs typeface="Noto Sans CJK JP Bold"/>
              </a:rPr>
              <a:t>学習の展開</a:t>
            </a:r>
            <a:r>
              <a:rPr sz="1000" dirty="0">
                <a:solidFill>
                  <a:srgbClr val="231916"/>
                </a:solidFill>
                <a:latin typeface="Yu Gothic" panose="020B0400000000000000" pitchFamily="34" charset="-128"/>
                <a:ea typeface="Yu Gothic" panose="020B0400000000000000" pitchFamily="34" charset="-128"/>
                <a:cs typeface="IPAPGothic"/>
              </a:rPr>
              <a:t>（</a:t>
            </a:r>
            <a:r>
              <a:rPr lang="en-US" altLang="ja-JP" sz="1000" dirty="0">
                <a:solidFill>
                  <a:srgbClr val="231916"/>
                </a:solidFill>
                <a:latin typeface="Yu Gothic" panose="020B0400000000000000" pitchFamily="34" charset="-128"/>
                <a:ea typeface="Yu Gothic" panose="020B0400000000000000" pitchFamily="34" charset="-128"/>
                <a:cs typeface="IPAPGothic"/>
              </a:rPr>
              <a:t>45</a:t>
            </a:r>
            <a:r>
              <a:rPr lang="ja-JP" altLang="en-US" sz="1000" dirty="0">
                <a:solidFill>
                  <a:srgbClr val="231916"/>
                </a:solidFill>
                <a:latin typeface="Yu Gothic" panose="020B0400000000000000" pitchFamily="34" charset="-128"/>
                <a:ea typeface="Yu Gothic" panose="020B0400000000000000" pitchFamily="34" charset="-128"/>
                <a:cs typeface="IPAPGothic"/>
              </a:rPr>
              <a:t>分</a:t>
            </a:r>
            <a:r>
              <a:rPr lang="ja-JP" altLang="en-US" sz="1000" baseline="5555" dirty="0">
                <a:solidFill>
                  <a:srgbClr val="231916"/>
                </a:solidFill>
                <a:latin typeface="Yu Gothic" panose="020B0400000000000000" pitchFamily="34" charset="-128"/>
                <a:ea typeface="Yu Gothic" panose="020B0400000000000000" pitchFamily="34" charset="-128"/>
                <a:cs typeface="IPAPGothic"/>
              </a:rPr>
              <a:t>）</a:t>
            </a:r>
            <a:endParaRPr sz="1000" baseline="5555" dirty="0">
              <a:latin typeface="Yu Gothic" panose="020B0400000000000000" pitchFamily="34" charset="-128"/>
              <a:ea typeface="Yu Gothic" panose="020B0400000000000000" pitchFamily="34" charset="-128"/>
              <a:cs typeface="IPAPGothic"/>
            </a:endParaRPr>
          </a:p>
        </p:txBody>
      </p:sp>
      <p:pic>
        <p:nvPicPr>
          <p:cNvPr id="32" name="グラフィックス 19">
            <a:extLst>
              <a:ext uri="{FF2B5EF4-FFF2-40B4-BE49-F238E27FC236}">
                <a16:creationId xmlns:a16="http://schemas.microsoft.com/office/drawing/2014/main" id="{8006B85C-6EA8-1A3A-4D5E-CA87C8FF0F5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7885759" y="538816"/>
            <a:ext cx="159684" cy="159684"/>
          </a:xfrm>
          <a:prstGeom prst="rect">
            <a:avLst/>
          </a:prstGeom>
        </p:spPr>
      </p:pic>
      <p:pic>
        <p:nvPicPr>
          <p:cNvPr id="3" name="object 274">
            <a:extLst>
              <a:ext uri="{FF2B5EF4-FFF2-40B4-BE49-F238E27FC236}">
                <a16:creationId xmlns:a16="http://schemas.microsoft.com/office/drawing/2014/main" id="{4D4F9CEC-060C-98D7-0885-4EF28434A099}"/>
              </a:ext>
            </a:extLst>
          </p:cNvPr>
          <p:cNvPicPr/>
          <p:nvPr/>
        </p:nvPicPr>
        <p:blipFill>
          <a:blip r:embed="rId19" cstate="print"/>
          <a:stretch>
            <a:fillRect/>
          </a:stretch>
        </p:blipFill>
        <p:spPr>
          <a:xfrm>
            <a:off x="3910466" y="6080224"/>
            <a:ext cx="143991" cy="143140"/>
          </a:xfrm>
          <a:prstGeom prst="rect">
            <a:avLst/>
          </a:prstGeom>
        </p:spPr>
      </p:pic>
      <p:sp>
        <p:nvSpPr>
          <p:cNvPr id="4" name="object 275">
            <a:extLst>
              <a:ext uri="{FF2B5EF4-FFF2-40B4-BE49-F238E27FC236}">
                <a16:creationId xmlns:a16="http://schemas.microsoft.com/office/drawing/2014/main" id="{B5BEF924-CEA8-1766-2A7A-AF14F90E86FE}"/>
              </a:ext>
            </a:extLst>
          </p:cNvPr>
          <p:cNvSpPr txBox="1"/>
          <p:nvPr/>
        </p:nvSpPr>
        <p:spPr>
          <a:xfrm>
            <a:off x="4006832" y="6004980"/>
            <a:ext cx="1419225" cy="361950"/>
          </a:xfrm>
          <a:prstGeom prst="rect">
            <a:avLst/>
          </a:prstGeom>
        </p:spPr>
        <p:txBody>
          <a:bodyPr vert="horz" wrap="square" lIns="0" tIns="67310" rIns="0" bIns="0" rtlCol="0">
            <a:spAutoFit/>
          </a:bodyPr>
          <a:lstStyle/>
          <a:p>
            <a:pPr marL="66675">
              <a:lnSpc>
                <a:spcPct val="100000"/>
              </a:lnSpc>
              <a:spcBef>
                <a:spcPts val="530"/>
              </a:spcBef>
            </a:pPr>
            <a:r>
              <a:rPr sz="850" b="1" spc="-35" dirty="0">
                <a:solidFill>
                  <a:srgbClr val="231916"/>
                </a:solidFill>
                <a:latin typeface="游ゴシック" panose="020B0400000000000000" pitchFamily="50" charset="-128"/>
                <a:ea typeface="游ゴシック" panose="020B0400000000000000" pitchFamily="50" charset="-128"/>
                <a:cs typeface="Yu Gothic"/>
              </a:rPr>
              <a:t>調べ学習用タブレット・</a:t>
            </a:r>
            <a:r>
              <a:rPr sz="850" b="1" spc="-25" dirty="0">
                <a:solidFill>
                  <a:srgbClr val="231916"/>
                </a:solidFill>
                <a:latin typeface="游ゴシック" panose="020B0400000000000000" pitchFamily="50" charset="-128"/>
                <a:ea typeface="游ゴシック" panose="020B0400000000000000" pitchFamily="50" charset="-128"/>
                <a:cs typeface="Yu Gothic"/>
              </a:rPr>
              <a:t>PC</a:t>
            </a:r>
            <a:endParaRPr sz="850" dirty="0">
              <a:latin typeface="游ゴシック" panose="020B0400000000000000" pitchFamily="50" charset="-128"/>
              <a:ea typeface="游ゴシック" panose="020B0400000000000000" pitchFamily="50" charset="-128"/>
              <a:cs typeface="Yu Gothic"/>
            </a:endParaRPr>
          </a:p>
          <a:p>
            <a:pPr marL="12700">
              <a:lnSpc>
                <a:spcPct val="100000"/>
              </a:lnSpc>
              <a:spcBef>
                <a:spcPts val="355"/>
              </a:spcBef>
            </a:pPr>
            <a:r>
              <a:rPr sz="700" dirty="0">
                <a:solidFill>
                  <a:srgbClr val="231916"/>
                </a:solidFill>
                <a:latin typeface="游ゴシック" panose="020B0400000000000000" pitchFamily="50" charset="-128"/>
                <a:ea typeface="游ゴシック" panose="020B0400000000000000" pitchFamily="50" charset="-128"/>
                <a:cs typeface="SimSun"/>
              </a:rPr>
              <a:t>（</a:t>
            </a:r>
            <a:r>
              <a:rPr sz="700" spc="-50" dirty="0" err="1">
                <a:solidFill>
                  <a:srgbClr val="231916"/>
                </a:solidFill>
                <a:latin typeface="游ゴシック" panose="020B0400000000000000" pitchFamily="50" charset="-128"/>
                <a:ea typeface="游ゴシック" panose="020B0400000000000000" pitchFamily="50" charset="-128"/>
                <a:cs typeface="SimSun"/>
              </a:rPr>
              <a:t>個人</a:t>
            </a:r>
            <a:r>
              <a:rPr lang="ja-JP" altLang="en-US" sz="700" spc="-50" dirty="0">
                <a:solidFill>
                  <a:srgbClr val="231916"/>
                </a:solidFill>
                <a:latin typeface="游ゴシック" panose="020B0400000000000000" pitchFamily="50" charset="-128"/>
                <a:ea typeface="游ゴシック" panose="020B0400000000000000" pitchFamily="50" charset="-128"/>
                <a:cs typeface="SimSun"/>
              </a:rPr>
              <a:t>に</a:t>
            </a:r>
            <a:r>
              <a:rPr sz="700" spc="-50" dirty="0">
                <a:solidFill>
                  <a:srgbClr val="231916"/>
                </a:solidFill>
                <a:latin typeface="游ゴシック" panose="020B0400000000000000" pitchFamily="50" charset="-128"/>
                <a:ea typeface="游ゴシック" panose="020B0400000000000000" pitchFamily="50" charset="-128"/>
                <a:cs typeface="SimSun"/>
              </a:rPr>
              <a:t> </a:t>
            </a:r>
            <a:r>
              <a:rPr sz="700" dirty="0">
                <a:solidFill>
                  <a:srgbClr val="231916"/>
                </a:solidFill>
                <a:latin typeface="游ゴシック" panose="020B0400000000000000" pitchFamily="50" charset="-128"/>
                <a:ea typeface="游ゴシック" panose="020B0400000000000000" pitchFamily="50" charset="-128"/>
                <a:cs typeface="SimSun"/>
              </a:rPr>
              <a:t>1</a:t>
            </a:r>
            <a:r>
              <a:rPr sz="700" spc="-35" dirty="0">
                <a:solidFill>
                  <a:srgbClr val="231916"/>
                </a:solidFill>
                <a:latin typeface="游ゴシック" panose="020B0400000000000000" pitchFamily="50" charset="-128"/>
                <a:ea typeface="游ゴシック" panose="020B0400000000000000" pitchFamily="50" charset="-128"/>
                <a:cs typeface="SimSun"/>
              </a:rPr>
              <a:t> 台</a:t>
            </a:r>
            <a:r>
              <a:rPr sz="700" spc="-50" dirty="0">
                <a:solidFill>
                  <a:srgbClr val="231916"/>
                </a:solidFill>
                <a:latin typeface="游ゴシック" panose="020B0400000000000000" pitchFamily="50" charset="-128"/>
                <a:ea typeface="游ゴシック" panose="020B0400000000000000" pitchFamily="50" charset="-128"/>
                <a:cs typeface="SimSun"/>
              </a:rPr>
              <a:t>）</a:t>
            </a:r>
            <a:endParaRPr sz="700" dirty="0">
              <a:latin typeface="游ゴシック" panose="020B0400000000000000" pitchFamily="50" charset="-128"/>
              <a:ea typeface="游ゴシック" panose="020B0400000000000000" pitchFamily="50" charset="-128"/>
              <a:cs typeface="SimSun"/>
            </a:endParaRPr>
          </a:p>
        </p:txBody>
      </p:sp>
      <p:sp>
        <p:nvSpPr>
          <p:cNvPr id="11" name="object 276">
            <a:extLst>
              <a:ext uri="{FF2B5EF4-FFF2-40B4-BE49-F238E27FC236}">
                <a16:creationId xmlns:a16="http://schemas.microsoft.com/office/drawing/2014/main" id="{EC2BBEB3-F09A-341B-3993-7E818A019FFD}"/>
              </a:ext>
            </a:extLst>
          </p:cNvPr>
          <p:cNvSpPr txBox="1"/>
          <p:nvPr/>
        </p:nvSpPr>
        <p:spPr>
          <a:xfrm>
            <a:off x="4670625" y="6671506"/>
            <a:ext cx="560070" cy="170180"/>
          </a:xfrm>
          <a:prstGeom prst="rect">
            <a:avLst/>
          </a:prstGeom>
        </p:spPr>
        <p:txBody>
          <a:bodyPr vert="horz" wrap="square" lIns="0" tIns="12700" rIns="0" bIns="0" rtlCol="0">
            <a:spAutoFit/>
          </a:bodyPr>
          <a:lstStyle/>
          <a:p>
            <a:pPr marL="12700">
              <a:lnSpc>
                <a:spcPct val="100000"/>
              </a:lnSpc>
              <a:spcBef>
                <a:spcPts val="100"/>
              </a:spcBef>
              <a:tabLst>
                <a:tab pos="546735" algn="l"/>
              </a:tabLst>
            </a:pPr>
            <a:r>
              <a:rPr sz="950" b="1" spc="55" dirty="0">
                <a:solidFill>
                  <a:srgbClr val="231916"/>
                </a:solidFill>
                <a:latin typeface="Yu Gothic"/>
                <a:cs typeface="Yu Gothic"/>
              </a:rPr>
              <a:t>or</a:t>
            </a:r>
            <a:r>
              <a:rPr sz="950" b="1" spc="500" dirty="0">
                <a:solidFill>
                  <a:srgbClr val="231916"/>
                </a:solidFill>
                <a:latin typeface="Yu Gothic"/>
                <a:cs typeface="Yu Gothic"/>
              </a:rPr>
              <a:t> </a:t>
            </a:r>
            <a:r>
              <a:rPr sz="950" b="1" u="dbl" dirty="0">
                <a:solidFill>
                  <a:srgbClr val="231916"/>
                </a:solidFill>
                <a:uFill>
                  <a:solidFill>
                    <a:srgbClr val="231916"/>
                  </a:solidFill>
                </a:uFill>
                <a:latin typeface="Yu Gothic"/>
                <a:cs typeface="Yu Gothic"/>
              </a:rPr>
              <a:t>	</a:t>
            </a:r>
            <a:endParaRPr sz="950" dirty="0">
              <a:latin typeface="Yu Gothic"/>
              <a:cs typeface="Yu Gothic"/>
            </a:endParaRPr>
          </a:p>
        </p:txBody>
      </p:sp>
      <p:sp>
        <p:nvSpPr>
          <p:cNvPr id="19" name="object 277">
            <a:extLst>
              <a:ext uri="{FF2B5EF4-FFF2-40B4-BE49-F238E27FC236}">
                <a16:creationId xmlns:a16="http://schemas.microsoft.com/office/drawing/2014/main" id="{D4374C08-96D8-FE67-F0C9-63D22A4996AC}"/>
              </a:ext>
            </a:extLst>
          </p:cNvPr>
          <p:cNvSpPr/>
          <p:nvPr/>
        </p:nvSpPr>
        <p:spPr>
          <a:xfrm>
            <a:off x="4956946" y="6580282"/>
            <a:ext cx="401320" cy="422909"/>
          </a:xfrm>
          <a:custGeom>
            <a:avLst/>
            <a:gdLst/>
            <a:ahLst/>
            <a:cxnLst/>
            <a:rect l="l" t="t" r="r" b="b"/>
            <a:pathLst>
              <a:path w="401319" h="422909">
                <a:moveTo>
                  <a:pt x="40081" y="45161"/>
                </a:moveTo>
                <a:lnTo>
                  <a:pt x="360705" y="45161"/>
                </a:lnTo>
              </a:path>
              <a:path w="401319" h="422909">
                <a:moveTo>
                  <a:pt x="0" y="388556"/>
                </a:moveTo>
                <a:lnTo>
                  <a:pt x="371830" y="388556"/>
                </a:lnTo>
              </a:path>
              <a:path w="401319" h="422909">
                <a:moveTo>
                  <a:pt x="360705" y="248069"/>
                </a:moveTo>
                <a:lnTo>
                  <a:pt x="400773" y="388556"/>
                </a:lnTo>
                <a:lnTo>
                  <a:pt x="400773" y="422783"/>
                </a:lnTo>
                <a:lnTo>
                  <a:pt x="0" y="422783"/>
                </a:lnTo>
                <a:lnTo>
                  <a:pt x="0" y="388556"/>
                </a:lnTo>
                <a:lnTo>
                  <a:pt x="40081" y="248069"/>
                </a:lnTo>
                <a:lnTo>
                  <a:pt x="40081" y="0"/>
                </a:lnTo>
                <a:lnTo>
                  <a:pt x="360705" y="0"/>
                </a:lnTo>
                <a:lnTo>
                  <a:pt x="360705" y="248069"/>
                </a:lnTo>
                <a:close/>
              </a:path>
              <a:path w="401319" h="422909">
                <a:moveTo>
                  <a:pt x="59664" y="351764"/>
                </a:moveTo>
                <a:lnTo>
                  <a:pt x="67665" y="351764"/>
                </a:lnTo>
              </a:path>
              <a:path w="401319" h="422909">
                <a:moveTo>
                  <a:pt x="114350" y="351764"/>
                </a:moveTo>
                <a:lnTo>
                  <a:pt x="122364" y="351764"/>
                </a:lnTo>
              </a:path>
              <a:path w="401319" h="422909">
                <a:moveTo>
                  <a:pt x="169049" y="351764"/>
                </a:moveTo>
                <a:lnTo>
                  <a:pt x="177050" y="351764"/>
                </a:lnTo>
              </a:path>
              <a:path w="401319" h="422909">
                <a:moveTo>
                  <a:pt x="223735" y="351764"/>
                </a:moveTo>
                <a:lnTo>
                  <a:pt x="231736" y="351764"/>
                </a:lnTo>
              </a:path>
              <a:path w="401319" h="422909">
                <a:moveTo>
                  <a:pt x="278422" y="351764"/>
                </a:moveTo>
                <a:lnTo>
                  <a:pt x="286423" y="351764"/>
                </a:lnTo>
              </a:path>
              <a:path w="401319" h="422909">
                <a:moveTo>
                  <a:pt x="333108" y="351764"/>
                </a:moveTo>
                <a:lnTo>
                  <a:pt x="341109" y="351764"/>
                </a:lnTo>
              </a:path>
              <a:path w="401319" h="422909">
                <a:moveTo>
                  <a:pt x="67843" y="318312"/>
                </a:moveTo>
                <a:lnTo>
                  <a:pt x="75844" y="318312"/>
                </a:lnTo>
              </a:path>
              <a:path w="401319" h="422909">
                <a:moveTo>
                  <a:pt x="119265" y="318312"/>
                </a:moveTo>
                <a:lnTo>
                  <a:pt x="127266" y="318312"/>
                </a:lnTo>
              </a:path>
              <a:path w="401319" h="422909">
                <a:moveTo>
                  <a:pt x="170675" y="318312"/>
                </a:moveTo>
                <a:lnTo>
                  <a:pt x="178688" y="318312"/>
                </a:lnTo>
              </a:path>
              <a:path w="401319" h="422909">
                <a:moveTo>
                  <a:pt x="222097" y="318312"/>
                </a:moveTo>
                <a:lnTo>
                  <a:pt x="230098" y="318312"/>
                </a:lnTo>
              </a:path>
              <a:path w="401319" h="422909">
                <a:moveTo>
                  <a:pt x="273519" y="318312"/>
                </a:moveTo>
                <a:lnTo>
                  <a:pt x="281520" y="318312"/>
                </a:lnTo>
              </a:path>
              <a:path w="401319" h="422909">
                <a:moveTo>
                  <a:pt x="324942" y="318312"/>
                </a:moveTo>
                <a:lnTo>
                  <a:pt x="332943" y="318312"/>
                </a:lnTo>
              </a:path>
              <a:path w="401319" h="422909">
                <a:moveTo>
                  <a:pt x="75399" y="284873"/>
                </a:moveTo>
                <a:lnTo>
                  <a:pt x="83413" y="284873"/>
                </a:lnTo>
              </a:path>
              <a:path w="401319" h="422909">
                <a:moveTo>
                  <a:pt x="123799" y="284873"/>
                </a:moveTo>
                <a:lnTo>
                  <a:pt x="131800" y="284873"/>
                </a:lnTo>
              </a:path>
              <a:path w="401319" h="422909">
                <a:moveTo>
                  <a:pt x="172186" y="284873"/>
                </a:moveTo>
                <a:lnTo>
                  <a:pt x="180200" y="284873"/>
                </a:lnTo>
              </a:path>
              <a:path w="401319" h="422909">
                <a:moveTo>
                  <a:pt x="220586" y="284873"/>
                </a:moveTo>
                <a:lnTo>
                  <a:pt x="228587" y="284873"/>
                </a:lnTo>
              </a:path>
              <a:path w="401319" h="422909">
                <a:moveTo>
                  <a:pt x="268985" y="284873"/>
                </a:moveTo>
                <a:lnTo>
                  <a:pt x="276986" y="284873"/>
                </a:lnTo>
              </a:path>
              <a:path w="401319" h="422909">
                <a:moveTo>
                  <a:pt x="317372" y="284873"/>
                </a:moveTo>
                <a:lnTo>
                  <a:pt x="325373" y="284873"/>
                </a:lnTo>
              </a:path>
              <a:path w="401319" h="422909">
                <a:moveTo>
                  <a:pt x="204393" y="22860"/>
                </a:moveTo>
                <a:lnTo>
                  <a:pt x="196392" y="22860"/>
                </a:lnTo>
              </a:path>
              <a:path w="401319" h="422909">
                <a:moveTo>
                  <a:pt x="214198" y="157505"/>
                </a:moveTo>
                <a:lnTo>
                  <a:pt x="228409" y="143268"/>
                </a:lnTo>
              </a:path>
              <a:path w="401319" h="422909">
                <a:moveTo>
                  <a:pt x="172377" y="149491"/>
                </a:moveTo>
                <a:lnTo>
                  <a:pt x="220395" y="101384"/>
                </a:lnTo>
              </a:path>
            </a:pathLst>
          </a:custGeom>
          <a:ln w="15875">
            <a:solidFill>
              <a:srgbClr val="231916"/>
            </a:solidFill>
          </a:ln>
        </p:spPr>
        <p:txBody>
          <a:bodyPr wrap="square" lIns="0" tIns="0" rIns="0" bIns="0" rtlCol="0"/>
          <a:lstStyle/>
          <a:p>
            <a:endParaRPr/>
          </a:p>
        </p:txBody>
      </p:sp>
      <p:sp>
        <p:nvSpPr>
          <p:cNvPr id="33" name="object 278">
            <a:extLst>
              <a:ext uri="{FF2B5EF4-FFF2-40B4-BE49-F238E27FC236}">
                <a16:creationId xmlns:a16="http://schemas.microsoft.com/office/drawing/2014/main" id="{563F8160-7087-90CA-A8E3-48809F0465E0}"/>
              </a:ext>
            </a:extLst>
          </p:cNvPr>
          <p:cNvSpPr/>
          <p:nvPr/>
        </p:nvSpPr>
        <p:spPr>
          <a:xfrm>
            <a:off x="3834266" y="6580295"/>
            <a:ext cx="626110" cy="427355"/>
          </a:xfrm>
          <a:custGeom>
            <a:avLst/>
            <a:gdLst/>
            <a:ahLst/>
            <a:cxnLst/>
            <a:rect l="l" t="t" r="r" b="b"/>
            <a:pathLst>
              <a:path w="626110" h="427354">
                <a:moveTo>
                  <a:pt x="268643" y="0"/>
                </a:moveTo>
                <a:lnTo>
                  <a:pt x="608863" y="0"/>
                </a:lnTo>
                <a:lnTo>
                  <a:pt x="618197" y="0"/>
                </a:lnTo>
                <a:lnTo>
                  <a:pt x="625779" y="7556"/>
                </a:lnTo>
                <a:lnTo>
                  <a:pt x="625779" y="16878"/>
                </a:lnTo>
                <a:lnTo>
                  <a:pt x="625779" y="410464"/>
                </a:lnTo>
                <a:lnTo>
                  <a:pt x="625779" y="419773"/>
                </a:lnTo>
                <a:lnTo>
                  <a:pt x="618197" y="427329"/>
                </a:lnTo>
                <a:lnTo>
                  <a:pt x="608863" y="427329"/>
                </a:lnTo>
                <a:lnTo>
                  <a:pt x="16916" y="427329"/>
                </a:lnTo>
                <a:lnTo>
                  <a:pt x="7569" y="427329"/>
                </a:lnTo>
                <a:lnTo>
                  <a:pt x="0" y="419773"/>
                </a:lnTo>
                <a:lnTo>
                  <a:pt x="0" y="410464"/>
                </a:lnTo>
                <a:lnTo>
                  <a:pt x="0" y="16878"/>
                </a:lnTo>
                <a:lnTo>
                  <a:pt x="0" y="7556"/>
                </a:lnTo>
                <a:lnTo>
                  <a:pt x="7569" y="0"/>
                </a:lnTo>
                <a:lnTo>
                  <a:pt x="16916" y="0"/>
                </a:lnTo>
                <a:lnTo>
                  <a:pt x="229311" y="0"/>
                </a:lnTo>
              </a:path>
              <a:path w="626110" h="427354">
                <a:moveTo>
                  <a:pt x="35788" y="196799"/>
                </a:moveTo>
                <a:lnTo>
                  <a:pt x="35788" y="230543"/>
                </a:lnTo>
              </a:path>
              <a:path w="626110" h="427354">
                <a:moveTo>
                  <a:pt x="582625" y="201015"/>
                </a:moveTo>
                <a:lnTo>
                  <a:pt x="559688" y="201015"/>
                </a:lnTo>
                <a:lnTo>
                  <a:pt x="559688" y="226326"/>
                </a:lnTo>
                <a:lnTo>
                  <a:pt x="582625" y="226326"/>
                </a:lnTo>
                <a:lnTo>
                  <a:pt x="582625" y="201015"/>
                </a:lnTo>
                <a:close/>
              </a:path>
              <a:path w="626110" h="427354">
                <a:moveTo>
                  <a:pt x="73952" y="427329"/>
                </a:moveTo>
                <a:lnTo>
                  <a:pt x="73952" y="0"/>
                </a:lnTo>
              </a:path>
              <a:path w="626110" h="427354">
                <a:moveTo>
                  <a:pt x="520776" y="0"/>
                </a:moveTo>
                <a:lnTo>
                  <a:pt x="520776" y="427329"/>
                </a:lnTo>
              </a:path>
              <a:path w="626110" h="427354">
                <a:moveTo>
                  <a:pt x="306590" y="270002"/>
                </a:moveTo>
                <a:lnTo>
                  <a:pt x="336638" y="240068"/>
                </a:lnTo>
              </a:path>
              <a:path w="626110" h="427354">
                <a:moveTo>
                  <a:pt x="236702" y="258521"/>
                </a:moveTo>
                <a:lnTo>
                  <a:pt x="338226" y="157340"/>
                </a:lnTo>
              </a:path>
            </a:pathLst>
          </a:custGeom>
          <a:ln w="15875">
            <a:solidFill>
              <a:srgbClr val="231916"/>
            </a:solidFill>
          </a:ln>
        </p:spPr>
        <p:txBody>
          <a:bodyPr wrap="square" lIns="0" tIns="0" rIns="0" bIns="0" rtlCol="0"/>
          <a:lstStyle/>
          <a:p>
            <a:endParaRPr/>
          </a:p>
        </p:txBody>
      </p:sp>
      <p:sp>
        <p:nvSpPr>
          <p:cNvPr id="34" name="Rectangle 1">
            <a:extLst>
              <a:ext uri="{FF2B5EF4-FFF2-40B4-BE49-F238E27FC236}">
                <a16:creationId xmlns:a16="http://schemas.microsoft.com/office/drawing/2014/main" id="{21D5AF53-95D9-90A0-C9E1-4A9ADBF52046}"/>
              </a:ext>
            </a:extLst>
          </p:cNvPr>
          <p:cNvSpPr>
            <a:spLocks noChangeArrowheads="1"/>
          </p:cNvSpPr>
          <p:nvPr/>
        </p:nvSpPr>
        <p:spPr bwMode="auto">
          <a:xfrm>
            <a:off x="4511675" y="5573068"/>
            <a:ext cx="2728429"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0"/>
              </a:rPr>
              <a:t>https://j-</a:t>
            </a:r>
            <a:r>
              <a:rPr kumimoji="0" lang="ja-JP" altLang="ja-JP" sz="85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0"/>
              </a:rPr>
              <a:t>crewproject</a:t>
            </a:r>
            <a:r>
              <a:rPr kumimoji="0" lang="ja-JP" altLang="ja-JP" sz="9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0"/>
              </a:rPr>
              <a:t>.jp/trade-and-shipping-videos/</a:t>
            </a:r>
            <a:r>
              <a:rPr kumimoji="0" lang="ja-JP" altLang="ja-JP" sz="900" b="0" i="0" u="none" strike="noStrike" cap="none" normalizeH="0" baseline="0" dirty="0">
                <a:ln>
                  <a:noFill/>
                </a:ln>
                <a:solidFill>
                  <a:schemeClr val="tx1"/>
                </a:solidFill>
                <a:effectLst/>
              </a:rPr>
              <a:t> </a:t>
            </a:r>
            <a:endParaRPr kumimoji="0" lang="ja-JP" altLang="ja-JP" sz="900" b="0" i="0" u="none" strike="noStrike" cap="none" normalizeH="0" baseline="0" dirty="0">
              <a:ln>
                <a:noFill/>
              </a:ln>
              <a:solidFill>
                <a:schemeClr val="tx1"/>
              </a:solidFill>
              <a:effectLst/>
              <a:latin typeface="Arial" panose="020B0604020202020204" pitchFamily="34" charset="0"/>
            </a:endParaRPr>
          </a:p>
        </p:txBody>
      </p:sp>
      <p:pic>
        <p:nvPicPr>
          <p:cNvPr id="36" name="図 35">
            <a:extLst>
              <a:ext uri="{FF2B5EF4-FFF2-40B4-BE49-F238E27FC236}">
                <a16:creationId xmlns:a16="http://schemas.microsoft.com/office/drawing/2014/main" id="{6C980F51-6932-9913-DB3E-F664117D0554}"/>
              </a:ext>
            </a:extLst>
          </p:cNvPr>
          <p:cNvPicPr>
            <a:picLocks noChangeAspect="1"/>
          </p:cNvPicPr>
          <p:nvPr/>
        </p:nvPicPr>
        <p:blipFill>
          <a:blip r:embed="rId21"/>
          <a:stretch>
            <a:fillRect/>
          </a:stretch>
        </p:blipFill>
        <p:spPr>
          <a:xfrm>
            <a:off x="11104292" y="8623300"/>
            <a:ext cx="1765086" cy="362424"/>
          </a:xfrm>
          <a:prstGeom prst="rect">
            <a:avLst/>
          </a:prstGeom>
        </p:spPr>
      </p:pic>
      <p:sp>
        <p:nvSpPr>
          <p:cNvPr id="38" name="テキスト ボックス 37">
            <a:extLst>
              <a:ext uri="{FF2B5EF4-FFF2-40B4-BE49-F238E27FC236}">
                <a16:creationId xmlns:a16="http://schemas.microsoft.com/office/drawing/2014/main" id="{3D08F0EF-1675-2B0F-DCD2-AD71C36E50F8}"/>
              </a:ext>
            </a:extLst>
          </p:cNvPr>
          <p:cNvSpPr txBox="1"/>
          <p:nvPr/>
        </p:nvSpPr>
        <p:spPr>
          <a:xfrm>
            <a:off x="8550275" y="2296974"/>
            <a:ext cx="5412268" cy="1661993"/>
          </a:xfrm>
          <a:prstGeom prst="rect">
            <a:avLst/>
          </a:prstGeom>
          <a:solidFill>
            <a:schemeClr val="bg1"/>
          </a:solidFill>
          <a:ln>
            <a:solidFill>
              <a:schemeClr val="tx1"/>
            </a:solidFill>
          </a:ln>
        </p:spPr>
        <p:txBody>
          <a:bodyPr wrap="square" rtlCol="0">
            <a:spAutoFit/>
          </a:bodyPr>
          <a:lstStyle/>
          <a:p>
            <a:r>
              <a:rPr kumimoji="1" lang="en-US" altLang="ja-JP" sz="850" dirty="0">
                <a:latin typeface="游ゴシック" panose="020B0400000000000000" pitchFamily="50" charset="-128"/>
                <a:ea typeface="游ゴシック" panose="020B0400000000000000" pitchFamily="50" charset="-128"/>
              </a:rPr>
              <a:t>Q1</a:t>
            </a:r>
            <a:r>
              <a:rPr kumimoji="1" lang="ja-JP" altLang="en-US" sz="850" dirty="0">
                <a:latin typeface="游ゴシック" panose="020B0400000000000000" pitchFamily="50" charset="-128"/>
                <a:ea typeface="游ゴシック" panose="020B0400000000000000" pitchFamily="50" charset="-128"/>
              </a:rPr>
              <a:t>：</a:t>
            </a:r>
            <a:r>
              <a:rPr kumimoji="1" lang="en-US" altLang="ja-JP" sz="850" dirty="0">
                <a:latin typeface="游ゴシック" panose="020B0400000000000000" pitchFamily="50" charset="-128"/>
                <a:ea typeface="游ゴシック" panose="020B0400000000000000" pitchFamily="50" charset="-128"/>
              </a:rPr>
              <a:t>1988</a:t>
            </a:r>
            <a:r>
              <a:rPr kumimoji="1" lang="ja-JP" altLang="en-US" sz="850" dirty="0">
                <a:latin typeface="游ゴシック" panose="020B0400000000000000" pitchFamily="50" charset="-128"/>
                <a:ea typeface="游ゴシック" panose="020B0400000000000000" pitchFamily="50" charset="-128"/>
              </a:rPr>
              <a:t>年と</a:t>
            </a:r>
            <a:r>
              <a:rPr kumimoji="1" lang="en-US" altLang="ja-JP" sz="850" dirty="0">
                <a:latin typeface="游ゴシック" panose="020B0400000000000000" pitchFamily="50" charset="-128"/>
                <a:ea typeface="游ゴシック" panose="020B0400000000000000" pitchFamily="50" charset="-128"/>
              </a:rPr>
              <a:t>2024</a:t>
            </a:r>
            <a:r>
              <a:rPr kumimoji="1" lang="ja-JP" altLang="en-US" sz="850" dirty="0">
                <a:latin typeface="游ゴシック" panose="020B0400000000000000" pitchFamily="50" charset="-128"/>
                <a:ea typeface="游ゴシック" panose="020B0400000000000000" pitchFamily="50" charset="-128"/>
              </a:rPr>
              <a:t>年を比べると</a:t>
            </a:r>
            <a:r>
              <a:rPr kumimoji="1" lang="en-US" altLang="ja-JP" sz="850" dirty="0">
                <a:latin typeface="游ゴシック" panose="020B0400000000000000" pitchFamily="50" charset="-128"/>
                <a:ea typeface="游ゴシック" panose="020B0400000000000000" pitchFamily="50" charset="-128"/>
              </a:rPr>
              <a:t>,</a:t>
            </a:r>
            <a:r>
              <a:rPr kumimoji="1" lang="ja-JP" altLang="en-US" sz="850" dirty="0">
                <a:latin typeface="游ゴシック" panose="020B0400000000000000" pitchFamily="50" charset="-128"/>
                <a:ea typeface="游ゴシック" panose="020B0400000000000000" pitchFamily="50" charset="-128"/>
              </a:rPr>
              <a:t>日本の輸出額はどう変わったでしょう？</a:t>
            </a:r>
          </a:p>
          <a:p>
            <a:r>
              <a:rPr kumimoji="1" lang="ja-JP" altLang="en-US" sz="850" dirty="0">
                <a:latin typeface="游ゴシック" panose="020B0400000000000000" pitchFamily="50" charset="-128"/>
                <a:ea typeface="游ゴシック" panose="020B0400000000000000" pitchFamily="50" charset="-128"/>
              </a:rPr>
              <a:t>正解：①</a:t>
            </a:r>
            <a:r>
              <a:rPr kumimoji="1" lang="en-US" altLang="ja-JP" sz="850" dirty="0">
                <a:latin typeface="游ゴシック" panose="020B0400000000000000" pitchFamily="50" charset="-128"/>
                <a:ea typeface="游ゴシック" panose="020B0400000000000000" pitchFamily="50" charset="-128"/>
              </a:rPr>
              <a:t>3</a:t>
            </a:r>
            <a:r>
              <a:rPr kumimoji="1" lang="ja-JP" altLang="en-US" sz="850" dirty="0">
                <a:latin typeface="游ゴシック" panose="020B0400000000000000" pitchFamily="50" charset="-128"/>
                <a:ea typeface="游ゴシック" panose="020B0400000000000000" pitchFamily="50" charset="-128"/>
              </a:rPr>
              <a:t>倍以上に増えた</a:t>
            </a:r>
            <a:endParaRPr kumimoji="1" lang="en-US" altLang="ja-JP" sz="850" dirty="0">
              <a:latin typeface="游ゴシック" panose="020B0400000000000000" pitchFamily="50" charset="-128"/>
              <a:ea typeface="游ゴシック" panose="020B0400000000000000" pitchFamily="50" charset="-128"/>
            </a:endParaRPr>
          </a:p>
          <a:p>
            <a:endParaRPr kumimoji="1" lang="ja-JP" altLang="en-US" sz="850" dirty="0">
              <a:latin typeface="游ゴシック" panose="020B0400000000000000" pitchFamily="50" charset="-128"/>
              <a:ea typeface="游ゴシック" panose="020B0400000000000000" pitchFamily="50" charset="-128"/>
            </a:endParaRPr>
          </a:p>
          <a:p>
            <a:r>
              <a:rPr kumimoji="1" lang="en-US" altLang="ja-JP" sz="850" dirty="0">
                <a:latin typeface="游ゴシック" panose="020B0400000000000000" pitchFamily="50" charset="-128"/>
                <a:ea typeface="游ゴシック" panose="020B0400000000000000" pitchFamily="50" charset="-128"/>
              </a:rPr>
              <a:t>Q2:</a:t>
            </a:r>
            <a:r>
              <a:rPr kumimoji="1" lang="ja-JP" altLang="en-US" sz="850" dirty="0">
                <a:latin typeface="游ゴシック" panose="020B0400000000000000" pitchFamily="50" charset="-128"/>
                <a:ea typeface="游ゴシック" panose="020B0400000000000000" pitchFamily="50" charset="-128"/>
              </a:rPr>
              <a:t>日本は工業用の燃料・原料の大半を〇〇している。</a:t>
            </a:r>
          </a:p>
          <a:p>
            <a:r>
              <a:rPr kumimoji="1" lang="ja-JP" altLang="en-US" sz="850" dirty="0">
                <a:latin typeface="游ゴシック" panose="020B0400000000000000" pitchFamily="50" charset="-128"/>
                <a:ea typeface="游ゴシック" panose="020B0400000000000000" pitchFamily="50" charset="-128"/>
              </a:rPr>
              <a:t>〇〇に入る言葉はつぎのうちどれでしょう？</a:t>
            </a:r>
          </a:p>
          <a:p>
            <a:r>
              <a:rPr kumimoji="1" lang="ja-JP" altLang="en-US" sz="850" dirty="0">
                <a:latin typeface="游ゴシック" panose="020B0400000000000000" pitchFamily="50" charset="-128"/>
                <a:ea typeface="游ゴシック" panose="020B0400000000000000" pitchFamily="50" charset="-128"/>
              </a:rPr>
              <a:t>正解：①輸入</a:t>
            </a:r>
          </a:p>
          <a:p>
            <a:endParaRPr kumimoji="1" lang="ja-JP" altLang="en-US" sz="850" dirty="0">
              <a:latin typeface="游ゴシック" panose="020B0400000000000000" pitchFamily="50" charset="-128"/>
              <a:ea typeface="游ゴシック" panose="020B0400000000000000" pitchFamily="50" charset="-128"/>
            </a:endParaRPr>
          </a:p>
          <a:p>
            <a:r>
              <a:rPr kumimoji="1" lang="en-US" altLang="ja-JP" sz="850" dirty="0">
                <a:latin typeface="游ゴシック" panose="020B0400000000000000" pitchFamily="50" charset="-128"/>
                <a:ea typeface="游ゴシック" panose="020B0400000000000000" pitchFamily="50" charset="-128"/>
              </a:rPr>
              <a:t>Q3:</a:t>
            </a:r>
            <a:r>
              <a:rPr kumimoji="1" lang="ja-JP" altLang="en-US" sz="850" dirty="0">
                <a:latin typeface="游ゴシック" panose="020B0400000000000000" pitchFamily="50" charset="-128"/>
                <a:ea typeface="游ゴシック" panose="020B0400000000000000" pitchFamily="50" charset="-128"/>
              </a:rPr>
              <a:t>日本の貿易の輸送手段の中で</a:t>
            </a:r>
            <a:r>
              <a:rPr kumimoji="1" lang="en-US" altLang="ja-JP" sz="850" dirty="0">
                <a:latin typeface="游ゴシック" panose="020B0400000000000000" pitchFamily="50" charset="-128"/>
                <a:ea typeface="游ゴシック" panose="020B0400000000000000" pitchFamily="50" charset="-128"/>
              </a:rPr>
              <a:t>,</a:t>
            </a:r>
            <a:r>
              <a:rPr kumimoji="1" lang="ja-JP" altLang="en-US" sz="850" dirty="0">
                <a:latin typeface="游ゴシック" panose="020B0400000000000000" pitchFamily="50" charset="-128"/>
                <a:ea typeface="游ゴシック" panose="020B0400000000000000" pitchFamily="50" charset="-128"/>
              </a:rPr>
              <a:t>船が使われている割合は重さでみるとどのぐらいでしょう？</a:t>
            </a:r>
          </a:p>
          <a:p>
            <a:r>
              <a:rPr kumimoji="1" lang="ja-JP" altLang="en-US" sz="850" dirty="0">
                <a:latin typeface="游ゴシック" panose="020B0400000000000000" pitchFamily="50" charset="-128"/>
                <a:ea typeface="游ゴシック" panose="020B0400000000000000" pitchFamily="50" charset="-128"/>
              </a:rPr>
              <a:t>正解：③</a:t>
            </a:r>
            <a:r>
              <a:rPr kumimoji="1" lang="en-US" altLang="ja-JP" sz="850" dirty="0">
                <a:latin typeface="游ゴシック" panose="020B0400000000000000" pitchFamily="50" charset="-128"/>
                <a:ea typeface="游ゴシック" panose="020B0400000000000000" pitchFamily="50" charset="-128"/>
              </a:rPr>
              <a:t>99.6%</a:t>
            </a:r>
          </a:p>
          <a:p>
            <a:endParaRPr kumimoji="1" lang="en-US" altLang="ja-JP" sz="850" dirty="0">
              <a:latin typeface="游ゴシック" panose="020B0400000000000000" pitchFamily="50" charset="-128"/>
              <a:ea typeface="游ゴシック" panose="020B0400000000000000" pitchFamily="50" charset="-128"/>
            </a:endParaRPr>
          </a:p>
          <a:p>
            <a:r>
              <a:rPr kumimoji="1" lang="en-US" altLang="ja-JP" sz="850" dirty="0">
                <a:latin typeface="游ゴシック" panose="020B0400000000000000" pitchFamily="50" charset="-128"/>
                <a:ea typeface="游ゴシック" panose="020B0400000000000000" pitchFamily="50" charset="-128"/>
              </a:rPr>
              <a:t>Q4:</a:t>
            </a:r>
            <a:r>
              <a:rPr kumimoji="1" lang="ja-JP" altLang="en-US" sz="850" dirty="0">
                <a:latin typeface="游ゴシック" panose="020B0400000000000000" pitchFamily="50" charset="-128"/>
                <a:ea typeface="游ゴシック" panose="020B0400000000000000" pitchFamily="50" charset="-128"/>
              </a:rPr>
              <a:t>長さ</a:t>
            </a:r>
            <a:r>
              <a:rPr kumimoji="1" lang="en-US" altLang="ja-JP" sz="850" dirty="0">
                <a:latin typeface="游ゴシック" panose="020B0400000000000000" pitchFamily="50" charset="-128"/>
                <a:ea typeface="游ゴシック" panose="020B0400000000000000" pitchFamily="50" charset="-128"/>
              </a:rPr>
              <a:t>300</a:t>
            </a:r>
            <a:r>
              <a:rPr kumimoji="1" lang="ja-JP" altLang="en-US" sz="850" dirty="0">
                <a:latin typeface="游ゴシック" panose="020B0400000000000000" pitchFamily="50" charset="-128"/>
                <a:ea typeface="游ゴシック" panose="020B0400000000000000" pitchFamily="50" charset="-128"/>
              </a:rPr>
              <a:t>メートルをこえる原油タンカーの乗組員は何人でしょう？</a:t>
            </a:r>
          </a:p>
          <a:p>
            <a:r>
              <a:rPr kumimoji="1" lang="ja-JP" altLang="en-US" sz="850" dirty="0">
                <a:latin typeface="游ゴシック" panose="020B0400000000000000" pitchFamily="50" charset="-128"/>
                <a:ea typeface="游ゴシック" panose="020B0400000000000000" pitchFamily="50" charset="-128"/>
              </a:rPr>
              <a:t>正解①約</a:t>
            </a:r>
            <a:r>
              <a:rPr kumimoji="1" lang="en-US" altLang="ja-JP" sz="850" dirty="0">
                <a:latin typeface="游ゴシック" panose="020B0400000000000000" pitchFamily="50" charset="-128"/>
                <a:ea typeface="游ゴシック" panose="020B0400000000000000" pitchFamily="50" charset="-128"/>
              </a:rPr>
              <a:t>20</a:t>
            </a:r>
            <a:r>
              <a:rPr kumimoji="1" lang="ja-JP" altLang="en-US" sz="850" dirty="0">
                <a:latin typeface="游ゴシック" panose="020B0400000000000000" pitchFamily="50" charset="-128"/>
                <a:ea typeface="游ゴシック" panose="020B0400000000000000" pitchFamily="50" charset="-128"/>
              </a:rPr>
              <a:t>人</a:t>
            </a:r>
          </a:p>
        </p:txBody>
      </p:sp>
      <p:pic>
        <p:nvPicPr>
          <p:cNvPr id="39" name="図 38" descr="QR コード&#10;&#10;AI によって生成されたコンテンツは間違っている可能性があります。">
            <a:extLst>
              <a:ext uri="{FF2B5EF4-FFF2-40B4-BE49-F238E27FC236}">
                <a16:creationId xmlns:a16="http://schemas.microsoft.com/office/drawing/2014/main" id="{00A4B931-A342-8A7A-D419-68479CCEFB3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739266" y="6184900"/>
            <a:ext cx="940559" cy="940556"/>
          </a:xfrm>
          <a:prstGeom prst="rect">
            <a:avLst/>
          </a:prstGeom>
        </p:spPr>
      </p:pic>
      <p:sp>
        <p:nvSpPr>
          <p:cNvPr id="40" name="object 109">
            <a:extLst>
              <a:ext uri="{FF2B5EF4-FFF2-40B4-BE49-F238E27FC236}">
                <a16:creationId xmlns:a16="http://schemas.microsoft.com/office/drawing/2014/main" id="{2B6C6B7C-BB62-0A59-59C9-3C33418128E2}"/>
              </a:ext>
            </a:extLst>
          </p:cNvPr>
          <p:cNvSpPr txBox="1"/>
          <p:nvPr/>
        </p:nvSpPr>
        <p:spPr>
          <a:xfrm>
            <a:off x="5875639" y="6032500"/>
            <a:ext cx="930427" cy="163443"/>
          </a:xfrm>
          <a:prstGeom prst="rect">
            <a:avLst/>
          </a:prstGeom>
        </p:spPr>
        <p:txBody>
          <a:bodyPr vert="horz" wrap="square" lIns="0" tIns="0" rIns="0" bIns="0" rtlCol="0">
            <a:spAutoFit/>
          </a:bodyPr>
          <a:lstStyle/>
          <a:p>
            <a:pPr marL="12700" marR="5080" indent="3175">
              <a:lnSpc>
                <a:spcPct val="117900"/>
              </a:lnSpc>
              <a:spcBef>
                <a:spcPts val="100"/>
              </a:spcBef>
            </a:pPr>
            <a:r>
              <a:rPr lang="ja-JP" altLang="en-US" sz="850" b="1" dirty="0">
                <a:solidFill>
                  <a:srgbClr val="231916"/>
                </a:solidFill>
                <a:latin typeface="Yu Gothic" panose="020B0400000000000000" pitchFamily="34" charset="-128"/>
                <a:ea typeface="Yu Gothic" panose="020B0400000000000000" pitchFamily="34" charset="-128"/>
                <a:cs typeface="Noto Sans CJK JP Bold"/>
              </a:rPr>
              <a:t>■</a:t>
            </a:r>
            <a:r>
              <a:rPr lang="en-US" altLang="ja-JP" sz="900" b="1" dirty="0">
                <a:solidFill>
                  <a:srgbClr val="231916"/>
                </a:solidFill>
                <a:latin typeface="Yu Gothic" panose="020B0400000000000000" pitchFamily="34" charset="-128"/>
                <a:ea typeface="Yu Gothic" panose="020B0400000000000000" pitchFamily="34" charset="-128"/>
                <a:cs typeface="Noto Sans CJK JP Bold"/>
              </a:rPr>
              <a:t>QR</a:t>
            </a:r>
            <a:r>
              <a:rPr lang="ja-JP" altLang="en-US" sz="900" b="1" dirty="0">
                <a:solidFill>
                  <a:srgbClr val="231916"/>
                </a:solidFill>
                <a:latin typeface="Yu Gothic" panose="020B0400000000000000" pitchFamily="34" charset="-128"/>
                <a:ea typeface="Yu Gothic" panose="020B0400000000000000" pitchFamily="34" charset="-128"/>
                <a:cs typeface="Noto Sans CJK JP Bold"/>
              </a:rPr>
              <a:t>コード</a:t>
            </a:r>
            <a:endParaRPr lang="ja-JP" altLang="en-US" sz="1050" b="1" baseline="3968" dirty="0">
              <a:latin typeface="Yu Gothic" panose="020B0400000000000000" pitchFamily="34" charset="-128"/>
              <a:ea typeface="Yu Gothic" panose="020B0400000000000000" pitchFamily="34" charset="-128"/>
              <a:cs typeface="Noto Sans CJK JP Regular"/>
            </a:endParaRPr>
          </a:p>
        </p:txBody>
      </p:sp>
      <p:sp>
        <p:nvSpPr>
          <p:cNvPr id="44" name="object 372">
            <a:extLst>
              <a:ext uri="{FF2B5EF4-FFF2-40B4-BE49-F238E27FC236}">
                <a16:creationId xmlns:a16="http://schemas.microsoft.com/office/drawing/2014/main" id="{40AD6BDC-CC5B-DE0B-B874-75D6F1596797}"/>
              </a:ext>
            </a:extLst>
          </p:cNvPr>
          <p:cNvSpPr txBox="1"/>
          <p:nvPr/>
        </p:nvSpPr>
        <p:spPr>
          <a:xfrm>
            <a:off x="5604698" y="7099300"/>
            <a:ext cx="1273969" cy="470898"/>
          </a:xfrm>
          <a:prstGeom prst="rect">
            <a:avLst/>
          </a:prstGeom>
        </p:spPr>
        <p:txBody>
          <a:bodyPr vert="horz" wrap="square" lIns="0" tIns="0" rIns="0" bIns="0" rtlCol="0">
            <a:spAutoFit/>
          </a:bodyPr>
          <a:lstStyle/>
          <a:p>
            <a:pPr marL="12700">
              <a:lnSpc>
                <a:spcPct val="120000"/>
              </a:lnSpc>
              <a:spcBef>
                <a:spcPts val="100"/>
              </a:spcBef>
            </a:pPr>
            <a:r>
              <a:rPr lang="en-US" altLang="ja-JP" sz="850" dirty="0">
                <a:solidFill>
                  <a:schemeClr val="tx1"/>
                </a:solidFill>
                <a:latin typeface="Yu Gothic" panose="020B0400000000000000" pitchFamily="34" charset="-128"/>
                <a:ea typeface="Yu Gothic" panose="020B0400000000000000" pitchFamily="34" charset="-128"/>
                <a:cs typeface="Noto Sans CJK JP Bold"/>
              </a:rPr>
              <a:t>※</a:t>
            </a:r>
            <a:r>
              <a:rPr lang="ja-JP" altLang="en-US" sz="850" dirty="0">
                <a:solidFill>
                  <a:schemeClr val="tx1"/>
                </a:solidFill>
                <a:latin typeface="Yu Gothic" panose="020B0400000000000000" pitchFamily="34" charset="-128"/>
                <a:ea typeface="Yu Gothic" panose="020B0400000000000000" pitchFamily="34" charset="-128"/>
                <a:cs typeface="Noto Sans CJK JP Bold"/>
              </a:rPr>
              <a:t>船員さんインタビュー動画</a:t>
            </a:r>
            <a:r>
              <a:rPr lang="en-US" altLang="ja-JP" sz="850" dirty="0">
                <a:solidFill>
                  <a:schemeClr val="tx1"/>
                </a:solidFill>
                <a:latin typeface="Yu Gothic" panose="020B0400000000000000" pitchFamily="34" charset="-128"/>
                <a:ea typeface="Yu Gothic" panose="020B0400000000000000" pitchFamily="34" charset="-128"/>
                <a:cs typeface="Noto Sans CJK JP Bold"/>
              </a:rPr>
              <a:t>(Web</a:t>
            </a:r>
            <a:r>
              <a:rPr lang="ja-JP" altLang="en-US" sz="850" dirty="0">
                <a:solidFill>
                  <a:schemeClr val="tx1"/>
                </a:solidFill>
                <a:latin typeface="Yu Gothic" panose="020B0400000000000000" pitchFamily="34" charset="-128"/>
                <a:ea typeface="Yu Gothic" panose="020B0400000000000000" pitchFamily="34" charset="-128"/>
                <a:cs typeface="Noto Sans CJK JP Bold"/>
              </a:rPr>
              <a:t>サイト</a:t>
            </a:r>
            <a:r>
              <a:rPr lang="en-US" altLang="ja-JP" sz="850" dirty="0">
                <a:solidFill>
                  <a:schemeClr val="tx1"/>
                </a:solidFill>
                <a:latin typeface="Yu Gothic" panose="020B0400000000000000" pitchFamily="34" charset="-128"/>
                <a:ea typeface="Yu Gothic" panose="020B0400000000000000" pitchFamily="34" charset="-128"/>
                <a:cs typeface="Noto Sans CJK JP Bold"/>
              </a:rPr>
              <a:t>)</a:t>
            </a:r>
            <a:r>
              <a:rPr lang="ja-JP" altLang="en-US" sz="850" dirty="0">
                <a:solidFill>
                  <a:schemeClr val="tx1"/>
                </a:solidFill>
                <a:latin typeface="Yu Gothic" panose="020B0400000000000000" pitchFamily="34" charset="-128"/>
                <a:ea typeface="Yu Gothic" panose="020B0400000000000000" pitchFamily="34" charset="-128"/>
                <a:cs typeface="Noto Sans CJK JP Bold"/>
              </a:rPr>
              <a:t>へ遷移します</a:t>
            </a:r>
          </a:p>
        </p:txBody>
      </p:sp>
      <p:sp>
        <p:nvSpPr>
          <p:cNvPr id="16" name="正方形/長方形 15"/>
          <p:cNvSpPr/>
          <p:nvPr/>
        </p:nvSpPr>
        <p:spPr>
          <a:xfrm>
            <a:off x="683076" y="6993393"/>
            <a:ext cx="2685599" cy="584775"/>
          </a:xfrm>
          <a:prstGeom prst="rect">
            <a:avLst/>
          </a:prstGeom>
        </p:spPr>
        <p:txBody>
          <a:bodyPr wrap="square">
            <a:spAutoFit/>
          </a:bodyPr>
          <a:lstStyle/>
          <a:p>
            <a:r>
              <a:rPr lang="ja-JP" altLang="en-US" sz="800" dirty="0" smtClean="0">
                <a:solidFill>
                  <a:srgbClr val="FF0000"/>
                </a:solidFill>
                <a:latin typeface="游ゴシック" panose="020B0400000000000000" pitchFamily="50" charset="-128"/>
                <a:ea typeface="游ゴシック" panose="020B0400000000000000" pitchFamily="50" charset="-128"/>
              </a:rPr>
              <a:t>授業の冒頭でアイスブレイクとしてご使用いただけるクイズスライドです。モニター等に映してご使用ください。パワーポイントで作成していますので、自由にカスタマイズしていただけます。</a:t>
            </a:r>
            <a:endParaRPr lang="ja-JP" altLang="en-US" sz="800" dirty="0">
              <a:solidFill>
                <a:srgbClr val="FF0000"/>
              </a:solidFill>
              <a:latin typeface="游ゴシック" panose="020B0400000000000000" pitchFamily="50" charset="-128"/>
              <a:ea typeface="游ゴシック" panose="020B0400000000000000" pitchFamily="50" charset="-128"/>
            </a:endParaRPr>
          </a:p>
        </p:txBody>
      </p:sp>
      <p:sp>
        <p:nvSpPr>
          <p:cNvPr id="56" name="正方形/長方形 55"/>
          <p:cNvSpPr/>
          <p:nvPr/>
        </p:nvSpPr>
        <p:spPr>
          <a:xfrm>
            <a:off x="660756" y="4246146"/>
            <a:ext cx="3546119" cy="338554"/>
          </a:xfrm>
          <a:prstGeom prst="rect">
            <a:avLst/>
          </a:prstGeom>
        </p:spPr>
        <p:txBody>
          <a:bodyPr wrap="square">
            <a:spAutoFit/>
          </a:bodyPr>
          <a:lstStyle/>
          <a:p>
            <a:r>
              <a:rPr lang="ja-JP" altLang="en-US" sz="800" dirty="0" smtClean="0">
                <a:solidFill>
                  <a:srgbClr val="FF0000"/>
                </a:solidFill>
                <a:latin typeface="游ゴシック" panose="020B0400000000000000" pitchFamily="50" charset="-128"/>
                <a:ea typeface="游ゴシック" panose="020B0400000000000000" pitchFamily="50" charset="-128"/>
              </a:rPr>
              <a:t>児童数に応じて必要部数をお申込みください。無償</a:t>
            </a:r>
            <a:r>
              <a:rPr lang="ja-JP" altLang="en-US" sz="800" dirty="0">
                <a:solidFill>
                  <a:srgbClr val="FF0000"/>
                </a:solidFill>
                <a:latin typeface="游ゴシック" panose="020B0400000000000000" pitchFamily="50" charset="-128"/>
                <a:ea typeface="游ゴシック" panose="020B0400000000000000" pitchFamily="50" charset="-128"/>
              </a:rPr>
              <a:t>で</a:t>
            </a:r>
            <a:r>
              <a:rPr lang="ja-JP" altLang="en-US" sz="800" dirty="0" smtClean="0">
                <a:solidFill>
                  <a:srgbClr val="FF0000"/>
                </a:solidFill>
                <a:latin typeface="游ゴシック" panose="020B0400000000000000" pitchFamily="50" charset="-128"/>
                <a:ea typeface="游ゴシック" panose="020B0400000000000000" pitchFamily="50" charset="-128"/>
              </a:rPr>
              <a:t>お送りいたします。本指導案表紙の</a:t>
            </a:r>
            <a:r>
              <a:rPr lang="en-US" altLang="ja-JP" sz="800" dirty="0" smtClean="0">
                <a:solidFill>
                  <a:srgbClr val="FF0000"/>
                </a:solidFill>
                <a:latin typeface="游ゴシック" panose="020B0400000000000000" pitchFamily="50" charset="-128"/>
                <a:ea typeface="游ゴシック" panose="020B0400000000000000" pitchFamily="50" charset="-128"/>
              </a:rPr>
              <a:t>QR</a:t>
            </a:r>
            <a:r>
              <a:rPr lang="ja-JP" altLang="en-US" sz="800" dirty="0" smtClean="0">
                <a:solidFill>
                  <a:srgbClr val="FF0000"/>
                </a:solidFill>
                <a:latin typeface="游ゴシック" panose="020B0400000000000000" pitchFamily="50" charset="-128"/>
                <a:ea typeface="游ゴシック" panose="020B0400000000000000" pitchFamily="50" charset="-128"/>
              </a:rPr>
              <a:t>コードか</a:t>
            </a:r>
            <a:r>
              <a:rPr lang="ja-JP" altLang="en-US" sz="800" dirty="0">
                <a:solidFill>
                  <a:srgbClr val="FF0000"/>
                </a:solidFill>
                <a:latin typeface="游ゴシック" panose="020B0400000000000000" pitchFamily="50" charset="-128"/>
                <a:ea typeface="游ゴシック" panose="020B0400000000000000" pitchFamily="50" charset="-128"/>
              </a:rPr>
              <a:t>ら</a:t>
            </a:r>
            <a:r>
              <a:rPr lang="ja-JP" altLang="en-US" sz="800" dirty="0" smtClean="0">
                <a:solidFill>
                  <a:srgbClr val="FF0000"/>
                </a:solidFill>
                <a:latin typeface="游ゴシック" panose="020B0400000000000000" pitchFamily="50" charset="-128"/>
                <a:ea typeface="游ゴシック" panose="020B0400000000000000" pitchFamily="50" charset="-128"/>
              </a:rPr>
              <a:t>お申込みいただけます。</a:t>
            </a:r>
            <a:endParaRPr lang="ja-JP" altLang="en-US" sz="800" dirty="0">
              <a:solidFill>
                <a:srgbClr val="FF0000"/>
              </a:solidFill>
              <a:latin typeface="游ゴシック" panose="020B0400000000000000" pitchFamily="50" charset="-128"/>
              <a:ea typeface="游ゴシック" panose="020B0400000000000000" pitchFamily="50" charset="-128"/>
            </a:endParaRPr>
          </a:p>
        </p:txBody>
      </p:sp>
      <p:sp>
        <p:nvSpPr>
          <p:cNvPr id="57" name="正方形/長方形 56"/>
          <p:cNvSpPr/>
          <p:nvPr/>
        </p:nvSpPr>
        <p:spPr>
          <a:xfrm>
            <a:off x="4615342" y="4270325"/>
            <a:ext cx="2487133" cy="338554"/>
          </a:xfrm>
          <a:prstGeom prst="rect">
            <a:avLst/>
          </a:prstGeom>
        </p:spPr>
        <p:txBody>
          <a:bodyPr wrap="square">
            <a:spAutoFit/>
          </a:bodyPr>
          <a:lstStyle/>
          <a:p>
            <a:r>
              <a:rPr lang="ja-JP" altLang="en-US" sz="800" dirty="0" smtClean="0">
                <a:solidFill>
                  <a:srgbClr val="FF0000"/>
                </a:solidFill>
                <a:latin typeface="游ゴシック" panose="020B0400000000000000" pitchFamily="50" charset="-128"/>
                <a:ea typeface="游ゴシック" panose="020B0400000000000000" pitchFamily="50" charset="-128"/>
              </a:rPr>
              <a:t>外航船員インタビュー動画です。</a:t>
            </a:r>
            <a:r>
              <a:rPr lang="en-US" altLang="ja-JP" sz="800" dirty="0" smtClean="0">
                <a:solidFill>
                  <a:srgbClr val="FF0000"/>
                </a:solidFill>
                <a:latin typeface="游ゴシック" panose="020B0400000000000000" pitchFamily="50" charset="-128"/>
                <a:ea typeface="游ゴシック" panose="020B0400000000000000" pitchFamily="50" charset="-128"/>
              </a:rPr>
              <a:t>1</a:t>
            </a:r>
            <a:r>
              <a:rPr lang="ja-JP" altLang="en-US" sz="800" dirty="0" smtClean="0">
                <a:solidFill>
                  <a:srgbClr val="FF0000"/>
                </a:solidFill>
                <a:latin typeface="游ゴシック" panose="020B0400000000000000" pitchFamily="50" charset="-128"/>
                <a:ea typeface="游ゴシック" panose="020B0400000000000000" pitchFamily="50" charset="-128"/>
              </a:rPr>
              <a:t>分程度の動画が計</a:t>
            </a:r>
            <a:r>
              <a:rPr lang="en-US" altLang="ja-JP" sz="800" dirty="0" smtClean="0">
                <a:solidFill>
                  <a:srgbClr val="FF0000"/>
                </a:solidFill>
                <a:latin typeface="游ゴシック" panose="020B0400000000000000" pitchFamily="50" charset="-128"/>
                <a:ea typeface="游ゴシック" panose="020B0400000000000000" pitchFamily="50" charset="-128"/>
              </a:rPr>
              <a:t>30</a:t>
            </a:r>
            <a:r>
              <a:rPr lang="ja-JP" altLang="en-US" sz="800" dirty="0" smtClean="0">
                <a:solidFill>
                  <a:srgbClr val="FF0000"/>
                </a:solidFill>
                <a:latin typeface="游ゴシック" panose="020B0400000000000000" pitchFamily="50" charset="-128"/>
                <a:ea typeface="游ゴシック" panose="020B0400000000000000" pitchFamily="50" charset="-128"/>
              </a:rPr>
              <a:t>本あり、選択してご視聴いただけます。</a:t>
            </a:r>
          </a:p>
        </p:txBody>
      </p:sp>
      <p:sp>
        <p:nvSpPr>
          <p:cNvPr id="18" name="角丸四角形吹き出し 17"/>
          <p:cNvSpPr/>
          <p:nvPr/>
        </p:nvSpPr>
        <p:spPr>
          <a:xfrm>
            <a:off x="3597275" y="5987120"/>
            <a:ext cx="3437392" cy="1692073"/>
          </a:xfrm>
          <a:prstGeom prst="wedgeRoundRectCallout">
            <a:avLst>
              <a:gd name="adj1" fmla="val 17575"/>
              <a:gd name="adj2" fmla="val -59926"/>
              <a:gd name="adj3" fmla="val 16667"/>
            </a:avLst>
          </a:prstGeom>
          <a:noFill/>
          <a:ln w="190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object 109">
            <a:extLst>
              <a:ext uri="{FF2B5EF4-FFF2-40B4-BE49-F238E27FC236}">
                <a16:creationId xmlns:a16="http://schemas.microsoft.com/office/drawing/2014/main" id="{C3F5192A-A356-E14B-EA8C-36B73FD56959}"/>
              </a:ext>
            </a:extLst>
          </p:cNvPr>
          <p:cNvSpPr txBox="1"/>
          <p:nvPr/>
        </p:nvSpPr>
        <p:spPr>
          <a:xfrm>
            <a:off x="92075" y="10452100"/>
            <a:ext cx="228600" cy="199735"/>
          </a:xfrm>
          <a:prstGeom prst="rect">
            <a:avLst/>
          </a:prstGeom>
        </p:spPr>
        <p:txBody>
          <a:bodyPr vert="horz" wrap="square" lIns="0" tIns="0" rIns="0" bIns="0" rtlCol="0">
            <a:spAutoFit/>
          </a:bodyPr>
          <a:lstStyle/>
          <a:p>
            <a:pPr marL="12700" marR="5080" indent="3175">
              <a:lnSpc>
                <a:spcPct val="117900"/>
              </a:lnSpc>
              <a:spcBef>
                <a:spcPts val="100"/>
              </a:spcBef>
            </a:pPr>
            <a:r>
              <a:rPr lang="en-US" altLang="ja-JP" sz="1100" dirty="0" smtClean="0">
                <a:solidFill>
                  <a:srgbClr val="231916"/>
                </a:solidFill>
                <a:latin typeface="Yu Gothic" panose="020B0400000000000000" pitchFamily="34" charset="-128"/>
                <a:ea typeface="Yu Gothic" panose="020B0400000000000000" pitchFamily="34" charset="-128"/>
                <a:cs typeface="Noto Sans CJK JP Bold"/>
              </a:rPr>
              <a:t>2</a:t>
            </a:r>
            <a:endParaRPr sz="1100" baseline="3968" dirty="0">
              <a:latin typeface="Yu Gothic" panose="020B0400000000000000" pitchFamily="34" charset="-128"/>
              <a:ea typeface="Yu Gothic" panose="020B0400000000000000" pitchFamily="34" charset="-128"/>
              <a:cs typeface="Noto Sans CJK JP Regular"/>
            </a:endParaRPr>
          </a:p>
        </p:txBody>
      </p:sp>
      <p:sp>
        <p:nvSpPr>
          <p:cNvPr id="60" name="object 109">
            <a:extLst>
              <a:ext uri="{FF2B5EF4-FFF2-40B4-BE49-F238E27FC236}">
                <a16:creationId xmlns:a16="http://schemas.microsoft.com/office/drawing/2014/main" id="{C3F5192A-A356-E14B-EA8C-36B73FD56959}"/>
              </a:ext>
            </a:extLst>
          </p:cNvPr>
          <p:cNvSpPr txBox="1"/>
          <p:nvPr/>
        </p:nvSpPr>
        <p:spPr>
          <a:xfrm>
            <a:off x="14874875" y="10452100"/>
            <a:ext cx="152400" cy="189604"/>
          </a:xfrm>
          <a:prstGeom prst="rect">
            <a:avLst/>
          </a:prstGeom>
        </p:spPr>
        <p:txBody>
          <a:bodyPr vert="horz" wrap="square" lIns="0" tIns="0" rIns="0" bIns="0" rtlCol="0">
            <a:spAutoFit/>
          </a:bodyPr>
          <a:lstStyle/>
          <a:p>
            <a:pPr marL="12700" marR="5080" indent="3175">
              <a:lnSpc>
                <a:spcPct val="117900"/>
              </a:lnSpc>
              <a:spcBef>
                <a:spcPts val="100"/>
              </a:spcBef>
            </a:pPr>
            <a:r>
              <a:rPr lang="en-US" altLang="ja-JP" sz="1100" dirty="0">
                <a:solidFill>
                  <a:srgbClr val="231916"/>
                </a:solidFill>
                <a:latin typeface="Yu Gothic" panose="020B0400000000000000" pitchFamily="34" charset="-128"/>
                <a:ea typeface="Yu Gothic" panose="020B0400000000000000" pitchFamily="34" charset="-128"/>
                <a:cs typeface="Noto Sans CJK JP Regular"/>
              </a:rPr>
              <a:t>3</a:t>
            </a:r>
            <a:endParaRPr sz="1100" baseline="3968" dirty="0">
              <a:latin typeface="Yu Gothic" panose="020B0400000000000000" pitchFamily="34" charset="-128"/>
              <a:ea typeface="Yu Gothic" panose="020B0400000000000000" pitchFamily="34" charset="-128"/>
              <a:cs typeface="Noto Sans CJK JP Regular"/>
            </a:endParaRPr>
          </a:p>
        </p:txBody>
      </p:sp>
      <p:graphicFrame>
        <p:nvGraphicFramePr>
          <p:cNvPr id="256" name="オブジェクト 255"/>
          <p:cNvGraphicFramePr>
            <a:graphicFrameLocks noChangeAspect="1"/>
          </p:cNvGraphicFramePr>
          <p:nvPr>
            <p:extLst>
              <p:ext uri="{D42A27DB-BD31-4B8C-83A1-F6EECF244321}">
                <p14:modId xmlns:p14="http://schemas.microsoft.com/office/powerpoint/2010/main" val="4189011986"/>
              </p:ext>
            </p:extLst>
          </p:nvPr>
        </p:nvGraphicFramePr>
        <p:xfrm>
          <a:off x="1993246" y="6264224"/>
          <a:ext cx="1313721" cy="738967"/>
        </p:xfrm>
        <a:graphic>
          <a:graphicData uri="http://schemas.openxmlformats.org/presentationml/2006/ole">
            <mc:AlternateContent xmlns:mc="http://schemas.openxmlformats.org/markup-compatibility/2006">
              <mc:Choice xmlns:v="urn:schemas-microsoft-com:vml" Requires="v">
                <p:oleObj spid="_x0000_s1028" name="Acrobat Document" r:id="rId23" imgW="7315200" imgH="4114800" progId="Acrobat.Document.DC">
                  <p:embed/>
                </p:oleObj>
              </mc:Choice>
              <mc:Fallback>
                <p:oleObj name="Acrobat Document" r:id="rId23" imgW="7315200" imgH="4114800" progId="Acrobat.Document.DC">
                  <p:embed/>
                  <p:pic>
                    <p:nvPicPr>
                      <p:cNvPr id="0" name=""/>
                      <p:cNvPicPr/>
                      <p:nvPr/>
                    </p:nvPicPr>
                    <p:blipFill>
                      <a:blip r:embed="rId24"/>
                      <a:stretch>
                        <a:fillRect/>
                      </a:stretch>
                    </p:blipFill>
                    <p:spPr>
                      <a:xfrm>
                        <a:off x="1993246" y="6264224"/>
                        <a:ext cx="1313721" cy="738967"/>
                      </a:xfrm>
                      <a:prstGeom prst="rect">
                        <a:avLst/>
                      </a:prstGeom>
                    </p:spPr>
                  </p:pic>
                </p:oleObj>
              </mc:Fallback>
            </mc:AlternateContent>
          </a:graphicData>
        </a:graphic>
      </p:graphicFrame>
    </p:spTree>
    <p:extLst>
      <p:ext uri="{BB962C8B-B14F-4D97-AF65-F5344CB8AC3E}">
        <p14:creationId xmlns:p14="http://schemas.microsoft.com/office/powerpoint/2010/main" val="2065452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7398</TotalTime>
  <Words>1778</Words>
  <Application>Microsoft Office PowerPoint</Application>
  <PresentationFormat>ユーザー設定</PresentationFormat>
  <Paragraphs>155</Paragraphs>
  <Slides>2</Slides>
  <Notes>0</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2</vt:i4>
      </vt:variant>
    </vt:vector>
  </HeadingPairs>
  <TitlesOfParts>
    <vt:vector size="17" baseType="lpstr">
      <vt:lpstr>IPAPGothic</vt:lpstr>
      <vt:lpstr>Microsoft JhengHei Light</vt:lpstr>
      <vt:lpstr>ＭＳ Ｐゴシック</vt:lpstr>
      <vt:lpstr>Noto Sans CJK JP Bold</vt:lpstr>
      <vt:lpstr>Noto Sans CJK JP Regular</vt:lpstr>
      <vt:lpstr>SimSun</vt:lpstr>
      <vt:lpstr>Yu Gothic Medium</vt:lpstr>
      <vt:lpstr>Yu Gothic</vt:lpstr>
      <vt:lpstr>Yu Gothic</vt:lpstr>
      <vt:lpstr>Arial</vt:lpstr>
      <vt:lpstr>Calibri</vt:lpstr>
      <vt:lpstr>Times New Roman</vt:lpstr>
      <vt:lpstr>Wingdings</vt:lpstr>
      <vt:lpstr>Office Theme</vt:lpstr>
      <vt:lpstr>Acrobat Document</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三家本 慎司</dc:creator>
  <cp:lastModifiedBy>三家本 慎司</cp:lastModifiedBy>
  <cp:revision>126</cp:revision>
  <dcterms:created xsi:type="dcterms:W3CDTF">2024-02-19T18:14:21Z</dcterms:created>
  <dcterms:modified xsi:type="dcterms:W3CDTF">2025-03-24T03:59:04Z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2024-02-13T00:00:00Z</vt:filetime>
  </property>
  <property fmtid="{D5CDD505-2E9C-101B-9397-08002B2CF9AE}" pid="3" name="Creator">
    <vt:lpwstr>Adobe InDesign 19.1 (Macintosh)</vt:lpwstr>
  </property>
  <property fmtid="{D5CDD505-2E9C-101B-9397-08002B2CF9AE}" pid="4" name="LastSaved">
    <vt:filetime>2024-02-19T00:00:00Z</vt:filetime>
  </property>
  <property fmtid="{D5CDD505-2E9C-101B-9397-08002B2CF9AE}" pid="5" name="Producer">
    <vt:lpwstr>3-Heights(TM) PDF Security Shell 4.8.25.2 (http://www.pdf-tools.com)</vt:lpwstr>
  </property>
</Properties>
</file>